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256" r:id="rId2"/>
    <p:sldId id="453" r:id="rId3"/>
    <p:sldId id="257" r:id="rId4"/>
    <p:sldId id="454" r:id="rId5"/>
    <p:sldId id="457" r:id="rId6"/>
    <p:sldId id="458" r:id="rId7"/>
    <p:sldId id="459" r:id="rId8"/>
    <p:sldId id="455" r:id="rId9"/>
    <p:sldId id="45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7" d="100"/>
          <a:sy n="47" d="100"/>
        </p:scale>
        <p:origin x="236" y="240"/>
      </p:cViewPr>
      <p:guideLst/>
    </p:cSldViewPr>
  </p:slideViewPr>
  <p:notesTextViewPr>
    <p:cViewPr>
      <p:scale>
        <a:sx n="1" d="1"/>
        <a:sy n="1" d="1"/>
      </p:scale>
      <p:origin x="0" y="0"/>
    </p:cViewPr>
  </p:notesTextViewPr>
  <p:notesViewPr>
    <p:cSldViewPr snapToGrid="0">
      <p:cViewPr varScale="1">
        <p:scale>
          <a:sx n="59" d="100"/>
          <a:sy n="59"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646D6-01AE-3C93-4FC4-4B1AF9DDEF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DC8904-FEEE-F9F1-688E-074271965E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68E83-1528-42C9-8329-029BC6521954}" type="datetimeFigureOut">
              <a:rPr lang="en-US" smtClean="0"/>
              <a:t>11/16/2022</a:t>
            </a:fld>
            <a:endParaRPr lang="en-US"/>
          </a:p>
        </p:txBody>
      </p:sp>
      <p:sp>
        <p:nvSpPr>
          <p:cNvPr id="4" name="Footer Placeholder 3">
            <a:extLst>
              <a:ext uri="{FF2B5EF4-FFF2-40B4-BE49-F238E27FC236}">
                <a16:creationId xmlns:a16="http://schemas.microsoft.com/office/drawing/2014/main" id="{ADDD59D8-5C36-B9A0-7714-73D677A2E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06EEAB-DAE5-E4A0-2305-9D64621C9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9B7CF-3BF3-4D27-9F2D-F21C01CA9ED8}" type="slidenum">
              <a:rPr lang="en-US" smtClean="0"/>
              <a:t>‹#›</a:t>
            </a:fld>
            <a:endParaRPr lang="en-US"/>
          </a:p>
        </p:txBody>
      </p:sp>
    </p:spTree>
    <p:extLst>
      <p:ext uri="{BB962C8B-B14F-4D97-AF65-F5344CB8AC3E}">
        <p14:creationId xmlns:p14="http://schemas.microsoft.com/office/powerpoint/2010/main" val="192932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91D9-6BA9-4FB1-B974-449EC389710E}" type="datetimeFigureOut">
              <a:rPr lang="en-US" smtClean="0"/>
              <a:t>11/16/2022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619D9-5B6C-4AFD-B92B-F7CD91B2F988}" type="slidenum">
              <a:rPr lang="en-US" smtClean="0"/>
              <a:t>‹#›</a:t>
            </a:fld>
            <a:endParaRPr lang="en-US"/>
          </a:p>
        </p:txBody>
      </p:sp>
    </p:spTree>
    <p:extLst>
      <p:ext uri="{BB962C8B-B14F-4D97-AF65-F5344CB8AC3E}">
        <p14:creationId xmlns:p14="http://schemas.microsoft.com/office/powerpoint/2010/main" val="9776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Tree>
    <p:extLst>
      <p:ext uri="{BB962C8B-B14F-4D97-AF65-F5344CB8AC3E}">
        <p14:creationId xmlns:p14="http://schemas.microsoft.com/office/powerpoint/2010/main" val="264628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44910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68325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76948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03939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08ADF-C1CC-4A74-BEC6-99F70A186657}"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24230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F08ADF-C1CC-4A74-BEC6-99F70A18665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0446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08ADF-C1CC-4A74-BEC6-99F70A186657}"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225805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F08ADF-C1CC-4A74-BEC6-99F70A186657}"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9966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8ADF-C1CC-4A74-BEC6-99F70A186657}"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41116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99615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919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8ADF-C1CC-4A74-BEC6-99F70A186657}" type="datetimeFigureOut">
              <a:rPr lang="en-US" smtClean="0"/>
              <a:t>11/16/2022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5698-B935-4761-8DF0-D287E352202D}" type="slidenum">
              <a:rPr lang="en-US" smtClean="0"/>
              <a:t>‹#›</a:t>
            </a:fld>
            <a:endParaRPr lang="en-US"/>
          </a:p>
        </p:txBody>
      </p:sp>
    </p:spTree>
    <p:extLst>
      <p:ext uri="{BB962C8B-B14F-4D97-AF65-F5344CB8AC3E}">
        <p14:creationId xmlns:p14="http://schemas.microsoft.com/office/powerpoint/2010/main" val="4073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4C8D959-A035-8A56-88FC-5D592F50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705" y="2059283"/>
            <a:ext cx="3900589" cy="3900589"/>
          </a:xfrm>
          <a:prstGeom prst="rect">
            <a:avLst/>
          </a:prstGeom>
        </p:spPr>
      </p:pic>
      <p:sp>
        <p:nvSpPr>
          <p:cNvPr id="4" name="Rectangle 4">
            <a:extLst>
              <a:ext uri="{FF2B5EF4-FFF2-40B4-BE49-F238E27FC236}">
                <a16:creationId xmlns:a16="http://schemas.microsoft.com/office/drawing/2014/main" id="{F85F8F73-829F-EBCA-1E8B-0DD0EB11C69B}"/>
              </a:ext>
            </a:extLst>
          </p:cNvPr>
          <p:cNvSpPr txBox="1">
            <a:spLocks noChangeArrowheads="1"/>
          </p:cNvSpPr>
          <p:nvPr/>
        </p:nvSpPr>
        <p:spPr>
          <a:xfrm>
            <a:off x="0" y="4616208"/>
            <a:ext cx="9144000" cy="1905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Times New Roman" panose="02020603050405020304" pitchFamily="18" charset="0"/>
                <a:cs typeface="Times New Roman" panose="02020603050405020304" pitchFamily="18" charset="0"/>
              </a:rPr>
              <a:t>Emergency Trauma Dressing</a:t>
            </a:r>
          </a:p>
        </p:txBody>
      </p:sp>
      <p:sp>
        <p:nvSpPr>
          <p:cNvPr id="5" name="Rectangle 4">
            <a:extLst>
              <a:ext uri="{FF2B5EF4-FFF2-40B4-BE49-F238E27FC236}">
                <a16:creationId xmlns:a16="http://schemas.microsoft.com/office/drawing/2014/main" id="{D9521325-30A8-DE1F-8060-CFEE00AA7D05}"/>
              </a:ext>
            </a:extLst>
          </p:cNvPr>
          <p:cNvSpPr/>
          <p:nvPr/>
        </p:nvSpPr>
        <p:spPr>
          <a:xfrm>
            <a:off x="304800" y="458845"/>
            <a:ext cx="8458200" cy="1600438"/>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Eagle Emergency Readiness Club</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November 2022</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(Based on ASM-TCCC Pressure Bandage Application)</a:t>
            </a:r>
          </a:p>
        </p:txBody>
      </p:sp>
    </p:spTree>
    <p:extLst>
      <p:ext uri="{BB962C8B-B14F-4D97-AF65-F5344CB8AC3E}">
        <p14:creationId xmlns:p14="http://schemas.microsoft.com/office/powerpoint/2010/main" val="396376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Sunset above Watson Lake in Prescott, Arizona Photograph by Miroslav Liska  - Pixels">
            <a:extLst>
              <a:ext uri="{FF2B5EF4-FFF2-40B4-BE49-F238E27FC236}">
                <a16:creationId xmlns:a16="http://schemas.microsoft.com/office/drawing/2014/main" id="{C3E06604-6251-FD6E-5807-86F70FFB7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4" r="10227"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463546" y="4185749"/>
            <a:ext cx="6949328" cy="6228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a:latin typeface="+mj-lt"/>
                <a:ea typeface="+mj-ea"/>
                <a:cs typeface="+mj-cs"/>
              </a:rPr>
              <a:t>Disclaimer</a:t>
            </a:r>
          </a:p>
        </p:txBody>
      </p:sp>
      <p:sp>
        <p:nvSpPr>
          <p:cNvPr id="5" name="Content Placeholder 2"/>
          <p:cNvSpPr>
            <a:spLocks noGrp="1"/>
          </p:cNvSpPr>
          <p:nvPr>
            <p:ph idx="1"/>
          </p:nvPr>
        </p:nvSpPr>
        <p:spPr>
          <a:xfrm>
            <a:off x="463547" y="4970525"/>
            <a:ext cx="7173771" cy="893246"/>
          </a:xfrm>
        </p:spPr>
        <p:txBody>
          <a:bodyPr vert="horz" lIns="91440" tIns="45720" rIns="91440" bIns="45720" rtlCol="0">
            <a:normAutofit/>
          </a:bodyPr>
          <a:lstStyle/>
          <a:p>
            <a:pPr marL="0" indent="0">
              <a:buNone/>
            </a:pPr>
            <a:r>
              <a:rPr lang="en-US" sz="1600" b="1" i="1" dirty="0"/>
              <a:t>“The opinions or assertions contained herein are the private views of the authors and are not to be construed as official or as reflecting the views of any professional medical provider or Embry-Riddle Aeronautical University.”</a:t>
            </a:r>
          </a:p>
        </p:txBody>
      </p:sp>
    </p:spTree>
    <p:extLst>
      <p:ext uri="{BB962C8B-B14F-4D97-AF65-F5344CB8AC3E}">
        <p14:creationId xmlns:p14="http://schemas.microsoft.com/office/powerpoint/2010/main" val="37227555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Learning Objectives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305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3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IDENTIFY where the ETD is stored in the kit</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3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DESCRIBE when and why you'd use the ETD</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3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DESCRIBE how to use the ETD</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lang="en-US" sz="3000" b="1" dirty="0">
              <a:solidFill>
                <a:sysClr val="windowText" lastClr="000000"/>
              </a:solidFill>
            </a:endParaRP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3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lang="en-US" sz="3000" b="1" dirty="0">
              <a:solidFill>
                <a:sysClr val="windowText" lastClr="000000"/>
              </a:solidFill>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sz="3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(ETD = Emergency Trauma Dressing)</a:t>
            </a: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425843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WHERE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0" y="6441742"/>
            <a:ext cx="9143999" cy="4162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kumimoji="0" lang="en-US" sz="18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https://soteriatraining.com/product/mini-responder-4in-emergency-trauma-dressing/</a:t>
            </a: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1028" name="Picture 4">
            <a:extLst>
              <a:ext uri="{FF2B5EF4-FFF2-40B4-BE49-F238E27FC236}">
                <a16:creationId xmlns:a16="http://schemas.microsoft.com/office/drawing/2014/main" id="{6382C9D8-D299-6BCA-D9B7-3AAE23DC7D3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1042">
                        <a14:foregroundMark x1="10313" y1="20972" x2="35729" y2="20139"/>
                        <a14:foregroundMark x1="35729" y1="20139" x2="71250" y2="23889"/>
                        <a14:foregroundMark x1="71250" y1="23889" x2="82604" y2="23056"/>
                        <a14:foregroundMark x1="82604" y1="23056" x2="81667" y2="35139"/>
                        <a14:foregroundMark x1="81667" y1="35139" x2="55417" y2="57083"/>
                        <a14:foregroundMark x1="55417" y1="57083" x2="44167" y2="83750"/>
                        <a14:foregroundMark x1="44167" y1="83750" x2="34792" y2="83194"/>
                        <a14:foregroundMark x1="34792" y1="83194" x2="31250" y2="68333"/>
                        <a14:foregroundMark x1="31250" y1="68333" x2="31250" y2="63611"/>
                        <a14:foregroundMark x1="32813" y1="69444" x2="32813" y2="69444"/>
                        <a14:foregroundMark x1="32813" y1="69444" x2="41354" y2="73889"/>
                        <a14:foregroundMark x1="41354" y1="73889" x2="43750" y2="77500"/>
                        <a14:foregroundMark x1="43750" y1="77500" x2="46667" y2="80139"/>
                        <a14:foregroundMark x1="71667" y1="40278" x2="80833" y2="40278"/>
                        <a14:foregroundMark x1="80833" y1="40278" x2="88646" y2="24861"/>
                        <a14:foregroundMark x1="88646" y1="24861" x2="82708" y2="15556"/>
                        <a14:foregroundMark x1="82708" y1="15556" x2="77813" y2="24444"/>
                        <a14:foregroundMark x1="77813" y1="24444" x2="69583" y2="15556"/>
                        <a14:foregroundMark x1="69583" y1="15556" x2="64271" y2="29861"/>
                        <a14:foregroundMark x1="64271" y1="29861" x2="58021" y2="19861"/>
                        <a14:foregroundMark x1="58021" y1="19861" x2="33021" y2="24306"/>
                        <a14:foregroundMark x1="33021" y1="24306" x2="24375" y2="22639"/>
                        <a14:foregroundMark x1="24375" y1="22639" x2="17396" y2="15139"/>
                        <a14:foregroundMark x1="17396" y1="15139" x2="11354" y2="21667"/>
                        <a14:foregroundMark x1="11354" y1="21667" x2="11354" y2="32361"/>
                        <a14:foregroundMark x1="11354" y1="32361" x2="23958" y2="37778"/>
                        <a14:foregroundMark x1="65729" y1="12083" x2="72083" y2="19861"/>
                        <a14:foregroundMark x1="72083" y1="19861" x2="71458" y2="22083"/>
                        <a14:foregroundMark x1="75833" y1="12361" x2="66771" y2="15972"/>
                        <a14:foregroundMark x1="66771" y1="15972" x2="66771" y2="19306"/>
                        <a14:foregroundMark x1="64688" y1="10278" x2="73958" y2="10694"/>
                        <a14:foregroundMark x1="73958" y1="10694" x2="74167" y2="11528"/>
                        <a14:foregroundMark x1="85313" y1="18472" x2="89271" y2="14028"/>
                        <a14:foregroundMark x1="85104" y1="39444" x2="82188" y2="34167"/>
                        <a14:foregroundMark x1="78125" y1="43889" x2="83438" y2="43889"/>
                        <a14:foregroundMark x1="56354" y1="52083" x2="64375" y2="41528"/>
                        <a14:foregroundMark x1="64375" y1="41528" x2="69792" y2="40833"/>
                        <a14:foregroundMark x1="67188" y1="44861" x2="51563" y2="38194"/>
                        <a14:foregroundMark x1="51563" y1="38194" x2="36250" y2="37778"/>
                        <a14:foregroundMark x1="36250" y1="37778" x2="34896" y2="39444"/>
                        <a14:foregroundMark x1="50417" y1="40556" x2="66979" y2="38889"/>
                        <a14:foregroundMark x1="42813" y1="49028" x2="32708" y2="42500"/>
                        <a14:foregroundMark x1="32708" y1="42500" x2="42813" y2="45556"/>
                        <a14:foregroundMark x1="42813" y1="45556" x2="35625" y2="40556"/>
                        <a14:foregroundMark x1="35625" y1="40556" x2="42813" y2="39306"/>
                        <a14:foregroundMark x1="42813" y1="39306" x2="35625" y2="45417"/>
                        <a14:foregroundMark x1="35625" y1="45417" x2="33229" y2="38333"/>
                        <a14:foregroundMark x1="30833" y1="55139" x2="32396" y2="48194"/>
                        <a14:foregroundMark x1="66146" y1="54583" x2="62396" y2="54583"/>
                        <a14:foregroundMark x1="57604" y1="58194" x2="68646" y2="57639"/>
                        <a14:foregroundMark x1="68646" y1="57639" x2="72292" y2="45694"/>
                        <a14:foregroundMark x1="72292" y1="45694" x2="80729" y2="43333"/>
                        <a14:foregroundMark x1="80729" y1="43333" x2="89583" y2="25000"/>
                        <a14:foregroundMark x1="89583" y1="25000" x2="91042" y2="14444"/>
                        <a14:foregroundMark x1="91042" y1="14444" x2="75729" y2="10833"/>
                        <a14:foregroundMark x1="75729" y1="10833" x2="62917" y2="12778"/>
                        <a14:foregroundMark x1="62917" y1="12778" x2="61563" y2="23472"/>
                        <a14:foregroundMark x1="61563" y1="23472" x2="54896" y2="19306"/>
                        <a14:foregroundMark x1="54896" y1="19306" x2="53542" y2="28333"/>
                      </a14:backgroundRemoval>
                    </a14:imgEffect>
                  </a14:imgLayer>
                </a14:imgProps>
              </a:ext>
              <a:ext uri="{28A0092B-C50C-407E-A947-70E740481C1C}">
                <a14:useLocalDpi xmlns:a14="http://schemas.microsoft.com/office/drawing/2010/main" val="0"/>
              </a:ext>
            </a:extLst>
          </a:blip>
          <a:srcRect/>
          <a:stretch>
            <a:fillRect/>
          </a:stretch>
        </p:blipFill>
        <p:spPr bwMode="auto">
          <a:xfrm>
            <a:off x="-491320" y="951931"/>
            <a:ext cx="6605516" cy="4954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4C8047E-BE89-F014-4263-43A1A116B74B}"/>
              </a:ext>
            </a:extLst>
          </p:cNvPr>
          <p:cNvPicPr>
            <a:picLocks noChangeAspect="1" noChangeArrowheads="1"/>
          </p:cNvPicPr>
          <p:nvPr/>
        </p:nvPicPr>
        <p:blipFill rotWithShape="1">
          <a:blip r:embed="rId5">
            <a:extLst>
              <a:ext uri="{BEBA8EAE-BF5A-486C-A8C5-ECC9F3942E4B}">
                <a14:imgProps xmlns:a14="http://schemas.microsoft.com/office/drawing/2010/main">
                  <a14:imgLayer r:embed="rId4">
                    <a14:imgEffect>
                      <a14:backgroundRemoval t="10000" b="90000" l="10000" r="91042">
                        <a14:foregroundMark x1="10313" y1="20972" x2="35729" y2="20139"/>
                        <a14:foregroundMark x1="35729" y1="20139" x2="71250" y2="23889"/>
                        <a14:foregroundMark x1="71250" y1="23889" x2="82604" y2="23056"/>
                        <a14:foregroundMark x1="82604" y1="23056" x2="81667" y2="35139"/>
                        <a14:foregroundMark x1="81667" y1="35139" x2="55417" y2="57083"/>
                        <a14:foregroundMark x1="55417" y1="57083" x2="44167" y2="83750"/>
                        <a14:foregroundMark x1="44167" y1="83750" x2="34792" y2="83194"/>
                        <a14:foregroundMark x1="34792" y1="83194" x2="31250" y2="68333"/>
                        <a14:foregroundMark x1="31250" y1="68333" x2="31250" y2="63611"/>
                        <a14:foregroundMark x1="32813" y1="69444" x2="32813" y2="69444"/>
                        <a14:foregroundMark x1="32813" y1="69444" x2="41354" y2="73889"/>
                        <a14:foregroundMark x1="41354" y1="73889" x2="43750" y2="77500"/>
                        <a14:foregroundMark x1="43750" y1="77500" x2="46667" y2="80139"/>
                        <a14:foregroundMark x1="71667" y1="40278" x2="80833" y2="40278"/>
                        <a14:foregroundMark x1="80833" y1="40278" x2="88646" y2="24861"/>
                        <a14:foregroundMark x1="88646" y1="24861" x2="82708" y2="15556"/>
                        <a14:foregroundMark x1="82708" y1="15556" x2="77813" y2="24444"/>
                        <a14:foregroundMark x1="77813" y1="24444" x2="69583" y2="15556"/>
                        <a14:foregroundMark x1="69583" y1="15556" x2="64271" y2="29861"/>
                        <a14:foregroundMark x1="64271" y1="29861" x2="58021" y2="19861"/>
                        <a14:foregroundMark x1="58021" y1="19861" x2="33021" y2="24306"/>
                        <a14:foregroundMark x1="27192" y1="23182" x2="24375" y2="22639"/>
                        <a14:foregroundMark x1="33021" y1="24306" x2="27291" y2="23201"/>
                        <a14:foregroundMark x1="24375" y1="22639" x2="17396" y2="15139"/>
                        <a14:foregroundMark x1="17396" y1="15139" x2="11354" y2="21667"/>
                        <a14:foregroundMark x1="11354" y1="21667" x2="11354" y2="32361"/>
                        <a14:foregroundMark x1="11354" y1="32361" x2="23958" y2="37778"/>
                        <a14:foregroundMark x1="65729" y1="12083" x2="72083" y2="19861"/>
                        <a14:foregroundMark x1="72083" y1="19861" x2="71458" y2="22083"/>
                        <a14:foregroundMark x1="75833" y1="12361" x2="66771" y2="15972"/>
                        <a14:foregroundMark x1="66771" y1="15972" x2="66771" y2="19306"/>
                        <a14:foregroundMark x1="64688" y1="10278" x2="73958" y2="10694"/>
                        <a14:foregroundMark x1="73958" y1="10694" x2="74167" y2="11528"/>
                        <a14:foregroundMark x1="85313" y1="18472" x2="89271" y2="14028"/>
                        <a14:foregroundMark x1="85104" y1="39444" x2="82188" y2="34167"/>
                        <a14:foregroundMark x1="78125" y1="43889" x2="83438" y2="43889"/>
                        <a14:foregroundMark x1="56354" y1="52083" x2="64375" y2="41528"/>
                        <a14:foregroundMark x1="64375" y1="41528" x2="69792" y2="40833"/>
                        <a14:foregroundMark x1="67188" y1="44861" x2="51563" y2="38194"/>
                        <a14:foregroundMark x1="51563" y1="38194" x2="36250" y2="37778"/>
                        <a14:foregroundMark x1="36250" y1="37778" x2="34896" y2="39444"/>
                        <a14:foregroundMark x1="50417" y1="40556" x2="66979" y2="38889"/>
                        <a14:foregroundMark x1="42813" y1="49028" x2="32708" y2="42500"/>
                        <a14:foregroundMark x1="32708" y1="42500" x2="42813" y2="45556"/>
                        <a14:foregroundMark x1="42813" y1="45556" x2="35625" y2="40556"/>
                        <a14:foregroundMark x1="35625" y1="40556" x2="42813" y2="39306"/>
                        <a14:foregroundMark x1="42813" y1="39306" x2="35625" y2="45417"/>
                        <a14:foregroundMark x1="35625" y1="45417" x2="33229" y2="38333"/>
                        <a14:foregroundMark x1="30833" y1="55139" x2="32396" y2="48194"/>
                        <a14:foregroundMark x1="66146" y1="54583" x2="62396" y2="54583"/>
                        <a14:foregroundMark x1="57604" y1="58194" x2="68646" y2="57639"/>
                        <a14:foregroundMark x1="68646" y1="57639" x2="72292" y2="45694"/>
                        <a14:foregroundMark x1="72292" y1="45694" x2="80729" y2="43333"/>
                        <a14:foregroundMark x1="80729" y1="43333" x2="89583" y2="25000"/>
                        <a14:foregroundMark x1="89583" y1="25000" x2="91042" y2="14444"/>
                        <a14:foregroundMark x1="91042" y1="14444" x2="75729" y2="10833"/>
                        <a14:foregroundMark x1="75729" y1="10833" x2="62917" y2="12778"/>
                        <a14:foregroundMark x1="62917" y1="12778" x2="61563" y2="23472"/>
                        <a14:foregroundMark x1="61563" y1="23472" x2="54896" y2="19306"/>
                        <a14:foregroundMark x1="54896" y1="19306" x2="53542" y2="28333"/>
                        <a14:backgroundMark x1="34896" y1="32500" x2="28438" y2="26528"/>
                        <a14:backgroundMark x1="36458" y1="30833" x2="41667" y2="30000"/>
                        <a14:backgroundMark x1="41667" y1="30000" x2="48229" y2="25694"/>
                        <a14:backgroundMark x1="51979" y1="55139" x2="50938" y2="57778"/>
                      </a14:backgroundRemoval>
                    </a14:imgEffect>
                  </a14:imgLayer>
                </a14:imgProps>
              </a:ext>
              <a:ext uri="{28A0092B-C50C-407E-A947-70E740481C1C}">
                <a14:useLocalDpi xmlns:a14="http://schemas.microsoft.com/office/drawing/2010/main" val="0"/>
              </a:ext>
            </a:extLst>
          </a:blip>
          <a:srcRect l="27858" t="29500" r="47762" b="44605"/>
          <a:stretch/>
        </p:blipFill>
        <p:spPr bwMode="auto">
          <a:xfrm>
            <a:off x="4873137" y="3257307"/>
            <a:ext cx="3661263" cy="291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69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WHY / WHEN</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lang="en-US" sz="3000" b="1" dirty="0">
                <a:solidFill>
                  <a:sysClr val="windowText" lastClr="000000"/>
                </a:solidFill>
              </a:rPr>
              <a:t>“Given a trauma casualty with a bleeding wound in a location where a tourniquet cannot [or is not extreme enough to] be applied, apply an Emergency Trauma Bandage.”</a:t>
            </a:r>
          </a:p>
          <a:p>
            <a:pPr marL="0" marR="0" lvl="0" indent="0" algn="ctr" defTabSz="914400" rtl="0" eaLnBrk="1" fontAlgn="base" latinLnBrk="0" hangingPunct="1">
              <a:lnSpc>
                <a:spcPct val="90000"/>
              </a:lnSpc>
              <a:spcBef>
                <a:spcPct val="20000"/>
              </a:spcBef>
              <a:spcAft>
                <a:spcPct val="0"/>
              </a:spcAft>
              <a:buClrTx/>
              <a:buSzTx/>
              <a:buNone/>
              <a:tabLst/>
              <a:defRPr/>
            </a:pPr>
            <a:endParaRPr kumimoji="0" lang="en-US" sz="30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ctr" defTabSz="914400" rtl="0" eaLnBrk="1" fontAlgn="base" latinLnBrk="0" hangingPunct="1">
              <a:lnSpc>
                <a:spcPct val="90000"/>
              </a:lnSpc>
              <a:spcBef>
                <a:spcPct val="20000"/>
              </a:spcBef>
              <a:spcAft>
                <a:spcPct val="0"/>
              </a:spcAft>
              <a:buClrTx/>
              <a:buSzTx/>
              <a:buNone/>
              <a:tabLst/>
              <a:defRPr/>
            </a:pPr>
            <a:r>
              <a:rPr lang="en-US" sz="3000" b="1" dirty="0">
                <a:solidFill>
                  <a:sysClr val="windowText" lastClr="000000"/>
                </a:solidFill>
              </a:rPr>
              <a:t>- ASM-TCCC Pressure Bandage Instruction</a:t>
            </a: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204060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HOW</a:t>
            </a:r>
          </a:p>
        </p:txBody>
      </p:sp>
      <p:pic>
        <p:nvPicPr>
          <p:cNvPr id="4" name="Picture 3">
            <a:extLst>
              <a:ext uri="{FF2B5EF4-FFF2-40B4-BE49-F238E27FC236}">
                <a16:creationId xmlns:a16="http://schemas.microsoft.com/office/drawing/2014/main" id="{8BBF2651-60CF-741B-76F4-2C609CD3D4F5}"/>
              </a:ext>
            </a:extLst>
          </p:cNvPr>
          <p:cNvPicPr>
            <a:picLocks noChangeAspect="1"/>
          </p:cNvPicPr>
          <p:nvPr/>
        </p:nvPicPr>
        <p:blipFill>
          <a:blip r:embed="rId2"/>
          <a:stretch>
            <a:fillRect/>
          </a:stretch>
        </p:blipFill>
        <p:spPr>
          <a:xfrm>
            <a:off x="0" y="1295400"/>
            <a:ext cx="9144000" cy="2787891"/>
          </a:xfrm>
          <a:prstGeom prst="rect">
            <a:avLst/>
          </a:prstGeom>
        </p:spPr>
      </p:pic>
      <p:pic>
        <p:nvPicPr>
          <p:cNvPr id="6" name="Picture 5">
            <a:extLst>
              <a:ext uri="{FF2B5EF4-FFF2-40B4-BE49-F238E27FC236}">
                <a16:creationId xmlns:a16="http://schemas.microsoft.com/office/drawing/2014/main" id="{98CEE7EE-CD76-A129-9E88-7ED3E49B7B30}"/>
              </a:ext>
            </a:extLst>
          </p:cNvPr>
          <p:cNvPicPr>
            <a:picLocks noChangeAspect="1"/>
          </p:cNvPicPr>
          <p:nvPr/>
        </p:nvPicPr>
        <p:blipFill>
          <a:blip r:embed="rId3"/>
          <a:stretch>
            <a:fillRect/>
          </a:stretch>
        </p:blipFill>
        <p:spPr>
          <a:xfrm>
            <a:off x="0" y="4104042"/>
            <a:ext cx="9144000" cy="2753958"/>
          </a:xfrm>
          <a:prstGeom prst="rect">
            <a:avLst/>
          </a:prstGeom>
        </p:spPr>
      </p:pic>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5781" r="90000">
                        <a14:foregroundMark x1="20885" y1="41302" x2="22188" y2="43542"/>
                        <a14:foregroundMark x1="45781" y1="16875" x2="50625" y2="15573"/>
                        <a14:foregroundMark x1="11563" y1="31094" x2="20885" y2="13750"/>
                        <a14:foregroundMark x1="12865" y1="63073" x2="5781" y2="56406"/>
                      </a14:backgroundRemoval>
                    </a14:imgEffect>
                  </a14:imgLayer>
                </a14:imgProps>
              </a:ex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247245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HOW</a:t>
            </a:r>
          </a:p>
        </p:txBody>
      </p:sp>
      <p:pic>
        <p:nvPicPr>
          <p:cNvPr id="2" name="Picture 1" descr="Logo&#10;&#10;Description automatically generated">
            <a:extLst>
              <a:ext uri="{FF2B5EF4-FFF2-40B4-BE49-F238E27FC236}">
                <a16:creationId xmlns:a16="http://schemas.microsoft.com/office/drawing/2014/main" id="{68D1FFE4-6E3B-F8AE-842F-6CB5E1191AB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5781" r="90000">
                        <a14:foregroundMark x1="20885" y1="41302" x2="22188" y2="43542"/>
                        <a14:foregroundMark x1="45781" y1="16875" x2="50625" y2="15573"/>
                        <a14:foregroundMark x1="11563" y1="31094" x2="20885" y2="13750"/>
                        <a14:foregroundMark x1="12865" y1="63073" x2="5781" y2="56406"/>
                      </a14:backgroundRemoval>
                    </a14:imgEffect>
                  </a14:imgLayer>
                </a14:imgProps>
              </a:ex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pic>
        <p:nvPicPr>
          <p:cNvPr id="5" name="Picture 4">
            <a:extLst>
              <a:ext uri="{FF2B5EF4-FFF2-40B4-BE49-F238E27FC236}">
                <a16:creationId xmlns:a16="http://schemas.microsoft.com/office/drawing/2014/main" id="{93E2C9A3-A691-8587-1C26-6BE6A31F01F4}"/>
              </a:ext>
            </a:extLst>
          </p:cNvPr>
          <p:cNvPicPr>
            <a:picLocks noChangeAspect="1"/>
          </p:cNvPicPr>
          <p:nvPr/>
        </p:nvPicPr>
        <p:blipFill>
          <a:blip r:embed="rId4"/>
          <a:stretch>
            <a:fillRect/>
          </a:stretch>
        </p:blipFill>
        <p:spPr>
          <a:xfrm>
            <a:off x="0" y="1410971"/>
            <a:ext cx="9144000" cy="2780464"/>
          </a:xfrm>
          <a:prstGeom prst="rect">
            <a:avLst/>
          </a:prstGeom>
        </p:spPr>
      </p:pic>
      <p:pic>
        <p:nvPicPr>
          <p:cNvPr id="9" name="Picture 8">
            <a:extLst>
              <a:ext uri="{FF2B5EF4-FFF2-40B4-BE49-F238E27FC236}">
                <a16:creationId xmlns:a16="http://schemas.microsoft.com/office/drawing/2014/main" id="{2D92F8D0-0114-FFD2-58FC-56B15B0DA076}"/>
              </a:ext>
            </a:extLst>
          </p:cNvPr>
          <p:cNvPicPr>
            <a:picLocks noChangeAspect="1"/>
          </p:cNvPicPr>
          <p:nvPr/>
        </p:nvPicPr>
        <p:blipFill>
          <a:blip r:embed="rId5"/>
          <a:stretch>
            <a:fillRect/>
          </a:stretch>
        </p:blipFill>
        <p:spPr>
          <a:xfrm>
            <a:off x="5968123" y="3948630"/>
            <a:ext cx="3175877" cy="2909370"/>
          </a:xfrm>
          <a:prstGeom prst="rect">
            <a:avLst/>
          </a:prstGeom>
        </p:spPr>
      </p:pic>
    </p:spTree>
    <p:extLst>
      <p:ext uri="{BB962C8B-B14F-4D97-AF65-F5344CB8AC3E}">
        <p14:creationId xmlns:p14="http://schemas.microsoft.com/office/powerpoint/2010/main" val="177696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rauma dressing">
            <a:extLst>
              <a:ext uri="{FF2B5EF4-FFF2-40B4-BE49-F238E27FC236}">
                <a16:creationId xmlns:a16="http://schemas.microsoft.com/office/drawing/2014/main" id="{B5AAD50F-7B57-1C6A-81BD-AD7B7CBE73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414" y="2166973"/>
            <a:ext cx="1873868" cy="1873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34D003-5F98-F9AE-D84F-6C2FB59980EA}"/>
              </a:ext>
            </a:extLst>
          </p:cNvPr>
          <p:cNvPicPr>
            <a:picLocks noChangeAspect="1"/>
          </p:cNvPicPr>
          <p:nvPr/>
        </p:nvPicPr>
        <p:blipFill>
          <a:blip r:embed="rId3"/>
          <a:stretch>
            <a:fillRect/>
          </a:stretch>
        </p:blipFill>
        <p:spPr>
          <a:xfrm>
            <a:off x="6365828" y="1694848"/>
            <a:ext cx="2168572" cy="2168572"/>
          </a:xfrm>
          <a:prstGeom prst="rect">
            <a:avLst/>
          </a:prstGeom>
        </p:spPr>
      </p:pic>
      <p:pic>
        <p:nvPicPr>
          <p:cNvPr id="2052" name="Picture 4" descr="trauma dressing">
            <a:extLst>
              <a:ext uri="{FF2B5EF4-FFF2-40B4-BE49-F238E27FC236}">
                <a16:creationId xmlns:a16="http://schemas.microsoft.com/office/drawing/2014/main" id="{B1B784F1-1050-C922-CD7C-5B415FE9F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800" y="1517427"/>
            <a:ext cx="2523414" cy="252341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Summary of Key Points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eaLnBrk="1" hangingPunct="1">
              <a:lnSpc>
                <a:spcPct val="90000"/>
              </a:lnSpc>
            </a:pPr>
            <a:r>
              <a:rPr lang="en-US" sz="3000" b="1" dirty="0">
                <a:solidFill>
                  <a:sysClr val="windowText" lastClr="000000"/>
                </a:solidFill>
              </a:rPr>
              <a:t>ETD Look Like This:</a:t>
            </a:r>
          </a:p>
          <a:p>
            <a:pPr algn="ctr" defTabSz="914400" eaLnBrk="1" hangingPunct="1">
              <a:lnSpc>
                <a:spcPct val="90000"/>
              </a:lnSpc>
            </a:pPr>
            <a:endParaRPr lang="en-US" sz="3000" b="1" dirty="0">
              <a:solidFill>
                <a:sysClr val="windowText" lastClr="000000"/>
              </a:solidFill>
            </a:endParaRPr>
          </a:p>
          <a:p>
            <a:pPr algn="ctr" defTabSz="914400" eaLnBrk="1" hangingPunct="1">
              <a:lnSpc>
                <a:spcPct val="90000"/>
              </a:lnSpc>
            </a:pPr>
            <a:endParaRPr lang="en-US" sz="3000" b="1" dirty="0">
              <a:solidFill>
                <a:sysClr val="windowText" lastClr="000000"/>
              </a:solidFill>
            </a:endParaRPr>
          </a:p>
          <a:p>
            <a:pPr algn="ctr" defTabSz="914400" eaLnBrk="1" hangingPunct="1">
              <a:lnSpc>
                <a:spcPct val="90000"/>
              </a:lnSpc>
            </a:pPr>
            <a:endParaRPr lang="en-US" sz="3000" b="1" dirty="0">
              <a:solidFill>
                <a:sysClr val="windowText" lastClr="000000"/>
              </a:solidFill>
            </a:endParaRPr>
          </a:p>
          <a:p>
            <a:pPr algn="ctr" defTabSz="914400" eaLnBrk="1" hangingPunct="1">
              <a:lnSpc>
                <a:spcPct val="90000"/>
              </a:lnSpc>
            </a:pPr>
            <a:r>
              <a:rPr lang="en-US" sz="3000" b="1" dirty="0">
                <a:solidFill>
                  <a:sysClr val="windowText" lastClr="000000"/>
                </a:solidFill>
              </a:rPr>
              <a:t>Use ETD when casualty is bleeding and tourniquet cannot or does not need to be applied</a:t>
            </a:r>
          </a:p>
          <a:p>
            <a:pPr algn="ctr" defTabSz="914400" eaLnBrk="1" hangingPunct="1">
              <a:lnSpc>
                <a:spcPct val="90000"/>
              </a:lnSpc>
            </a:pPr>
            <a:r>
              <a:rPr lang="en-US" sz="3000" b="1" dirty="0">
                <a:solidFill>
                  <a:sysClr val="windowText" lastClr="000000"/>
                </a:solidFill>
              </a:rPr>
              <a:t>Open, Place, Wrap, Reverse Wrap Tightly, Secure</a:t>
            </a:r>
          </a:p>
        </p:txBody>
      </p:sp>
      <p:pic>
        <p:nvPicPr>
          <p:cNvPr id="2" name="Picture 1" descr="Logo&#10;&#10;Description automatically generated">
            <a:extLst>
              <a:ext uri="{FF2B5EF4-FFF2-40B4-BE49-F238E27FC236}">
                <a16:creationId xmlns:a16="http://schemas.microsoft.com/office/drawing/2014/main" id="{7FBF7C81-A9BF-100B-D39E-771F48EA77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845645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053127-EF5B-14CA-2F66-5B8757181C18}"/>
              </a:ext>
            </a:extLst>
          </p:cNvPr>
          <p:cNvPicPr>
            <a:picLocks noChangeAspect="1"/>
          </p:cNvPicPr>
          <p:nvPr/>
        </p:nvPicPr>
        <p:blipFill rotWithShape="1">
          <a:blip r:embed="rId2"/>
          <a:srcRect r="39450"/>
          <a:stretch/>
        </p:blipFill>
        <p:spPr>
          <a:xfrm>
            <a:off x="110067" y="1581752"/>
            <a:ext cx="4157134" cy="5276248"/>
          </a:xfrm>
          <a:prstGeom prst="rect">
            <a:avLst/>
          </a:prstGeom>
        </p:spPr>
      </p:pic>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EERC Resources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4267200" y="1981200"/>
            <a:ext cx="4601028"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Find all our Injury Training and Equipment Module Presentations on our website.</a:t>
            </a:r>
          </a:p>
          <a:p>
            <a:pPr marL="0" marR="0" lvl="0" indent="0" algn="ctr" defTabSz="914400" rtl="0" eaLnBrk="1" fontAlgn="base" latinLnBrk="0" hangingPunct="1">
              <a:lnSpc>
                <a:spcPct val="90000"/>
              </a:lnSpc>
              <a:spcBef>
                <a:spcPct val="20000"/>
              </a:spcBef>
              <a:spcAft>
                <a:spcPct val="0"/>
              </a:spcAft>
              <a:buClrTx/>
              <a:buSzTx/>
              <a:buNone/>
              <a:tabLst/>
              <a:defRPr/>
            </a:pPr>
            <a:endParaRPr lang="en-US" b="1" dirty="0">
              <a:solidFill>
                <a:sysClr val="windowText" lastClr="000000"/>
              </a:solidFill>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https://eaglelife.erau.edu/EERC/</a:t>
            </a:r>
          </a:p>
        </p:txBody>
      </p:sp>
      <p:pic>
        <p:nvPicPr>
          <p:cNvPr id="2" name="Picture 1" descr="Logo&#10;&#10;Description automatically generated">
            <a:extLst>
              <a:ext uri="{FF2B5EF4-FFF2-40B4-BE49-F238E27FC236}">
                <a16:creationId xmlns:a16="http://schemas.microsoft.com/office/drawing/2014/main" id="{F9CAE794-3B37-D128-7C48-180616573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24052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TotalTime>
  <Words>209</Words>
  <PresentationFormat>On-screen Show (4:3)</PresentationFormat>
  <Paragraphs>32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2022-11-06T18:37:04Z</dcterms:created>
  <dcterms:modified xsi:type="dcterms:W3CDTF">2022-11-16T19:12:18Z</dcterms:modified>
</cp:coreProperties>
</file>