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453" r:id="rId3"/>
    <p:sldId id="257" r:id="rId4"/>
    <p:sldId id="464" r:id="rId5"/>
    <p:sldId id="454" r:id="rId6"/>
    <p:sldId id="457" r:id="rId7"/>
    <p:sldId id="458" r:id="rId8"/>
    <p:sldId id="460" r:id="rId9"/>
    <p:sldId id="461" r:id="rId10"/>
    <p:sldId id="462" r:id="rId11"/>
    <p:sldId id="465" r:id="rId12"/>
    <p:sldId id="466" r:id="rId13"/>
    <p:sldId id="468" r:id="rId14"/>
    <p:sldId id="469" r:id="rId15"/>
    <p:sldId id="455" r:id="rId16"/>
    <p:sldId id="45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502" y="72"/>
      </p:cViewPr>
      <p:guideLst/>
    </p:cSldViewPr>
  </p:slideViewPr>
  <p:notesTextViewPr>
    <p:cViewPr>
      <p:scale>
        <a:sx n="1" d="1"/>
        <a:sy n="1" d="1"/>
      </p:scale>
      <p:origin x="0" y="0"/>
    </p:cViewPr>
  </p:notesTextViewPr>
  <p:notesViewPr>
    <p:cSldViewPr snapToGrid="0">
      <p:cViewPr varScale="1">
        <p:scale>
          <a:sx n="59" d="100"/>
          <a:sy n="59"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646D6-01AE-3C93-4FC4-4B1AF9DDEF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DC8904-FEEE-F9F1-688E-074271965E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68E83-1528-42C9-8329-029BC6521954}" type="datetimeFigureOut">
              <a:rPr lang="en-US" smtClean="0"/>
              <a:t>1/27/2023</a:t>
            </a:fld>
            <a:endParaRPr lang="en-US"/>
          </a:p>
        </p:txBody>
      </p:sp>
      <p:sp>
        <p:nvSpPr>
          <p:cNvPr id="4" name="Footer Placeholder 3">
            <a:extLst>
              <a:ext uri="{FF2B5EF4-FFF2-40B4-BE49-F238E27FC236}">
                <a16:creationId xmlns:a16="http://schemas.microsoft.com/office/drawing/2014/main" id="{ADDD59D8-5C36-B9A0-7714-73D677A2EA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06EEAB-DAE5-E4A0-2305-9D64621C9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9B7CF-3BF3-4D27-9F2D-F21C01CA9ED8}" type="slidenum">
              <a:rPr lang="en-US" smtClean="0"/>
              <a:t>‹#›</a:t>
            </a:fld>
            <a:endParaRPr lang="en-US"/>
          </a:p>
        </p:txBody>
      </p:sp>
    </p:spTree>
    <p:extLst>
      <p:ext uri="{BB962C8B-B14F-4D97-AF65-F5344CB8AC3E}">
        <p14:creationId xmlns:p14="http://schemas.microsoft.com/office/powerpoint/2010/main" val="192932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91D9-6BA9-4FB1-B974-449EC389710E}" type="datetimeFigureOut">
              <a:rPr lang="en-US" smtClean="0"/>
              <a:t>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619D9-5B6C-4AFD-B92B-F7CD91B2F988}" type="slidenum">
              <a:rPr lang="en-US" smtClean="0"/>
              <a:t>‹#›</a:t>
            </a:fld>
            <a:endParaRPr lang="en-US"/>
          </a:p>
        </p:txBody>
      </p:sp>
    </p:spTree>
    <p:extLst>
      <p:ext uri="{BB962C8B-B14F-4D97-AF65-F5344CB8AC3E}">
        <p14:creationId xmlns:p14="http://schemas.microsoft.com/office/powerpoint/2010/main" val="9776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Tree>
    <p:extLst>
      <p:ext uri="{BB962C8B-B14F-4D97-AF65-F5344CB8AC3E}">
        <p14:creationId xmlns:p14="http://schemas.microsoft.com/office/powerpoint/2010/main" val="264628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44910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68325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76948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03939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08ADF-C1CC-4A74-BEC6-99F70A18665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24230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F08ADF-C1CC-4A74-BEC6-99F70A18665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0446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08ADF-C1CC-4A74-BEC6-99F70A186657}"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225805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F08ADF-C1CC-4A74-BEC6-99F70A186657}"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99660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8ADF-C1CC-4A74-BEC6-99F70A186657}"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41116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99615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919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8ADF-C1CC-4A74-BEC6-99F70A186657}" type="datetimeFigureOut">
              <a:rPr lang="en-US" smtClean="0"/>
              <a:t>1/27/2023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15698-B935-4761-8DF0-D287E352202D}" type="slidenum">
              <a:rPr lang="en-US" smtClean="0"/>
              <a:t>‹#›</a:t>
            </a:fld>
            <a:endParaRPr lang="en-US"/>
          </a:p>
        </p:txBody>
      </p:sp>
    </p:spTree>
    <p:extLst>
      <p:ext uri="{BB962C8B-B14F-4D97-AF65-F5344CB8AC3E}">
        <p14:creationId xmlns:p14="http://schemas.microsoft.com/office/powerpoint/2010/main" val="40738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4C8D959-A035-8A56-88FC-5D592F50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705" y="2059283"/>
            <a:ext cx="3900589" cy="3900589"/>
          </a:xfrm>
          <a:prstGeom prst="rect">
            <a:avLst/>
          </a:prstGeom>
        </p:spPr>
      </p:pic>
      <p:sp>
        <p:nvSpPr>
          <p:cNvPr id="4" name="Rectangle 4">
            <a:extLst>
              <a:ext uri="{FF2B5EF4-FFF2-40B4-BE49-F238E27FC236}">
                <a16:creationId xmlns:a16="http://schemas.microsoft.com/office/drawing/2014/main" id="{F85F8F73-829F-EBCA-1E8B-0DD0EB11C69B}"/>
              </a:ext>
            </a:extLst>
          </p:cNvPr>
          <p:cNvSpPr txBox="1">
            <a:spLocks noChangeArrowheads="1"/>
          </p:cNvSpPr>
          <p:nvPr/>
        </p:nvSpPr>
        <p:spPr>
          <a:xfrm>
            <a:off x="1818481" y="4616208"/>
            <a:ext cx="5430838" cy="1905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Times New Roman" panose="02020603050405020304" pitchFamily="18" charset="0"/>
                <a:cs typeface="Times New Roman" panose="02020603050405020304" pitchFamily="18" charset="0"/>
              </a:rPr>
              <a:t>Burns and Bleeds</a:t>
            </a:r>
          </a:p>
        </p:txBody>
      </p:sp>
      <p:sp>
        <p:nvSpPr>
          <p:cNvPr id="5" name="Rectangle 4">
            <a:extLst>
              <a:ext uri="{FF2B5EF4-FFF2-40B4-BE49-F238E27FC236}">
                <a16:creationId xmlns:a16="http://schemas.microsoft.com/office/drawing/2014/main" id="{D9521325-30A8-DE1F-8060-CFEE00AA7D05}"/>
              </a:ext>
            </a:extLst>
          </p:cNvPr>
          <p:cNvSpPr/>
          <p:nvPr/>
        </p:nvSpPr>
        <p:spPr>
          <a:xfrm>
            <a:off x="304800" y="458845"/>
            <a:ext cx="8458200" cy="150810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Eagle Emergency Readiness Club</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January 2023</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(Based on Stanford Health Care and </a:t>
            </a:r>
            <a:r>
              <a:rPr lang="en-US" b="1" dirty="0" err="1">
                <a:latin typeface="Times New Roman" panose="02020603050405020304" pitchFamily="18" charset="0"/>
                <a:cs typeface="Times New Roman" panose="02020603050405020304" pitchFamily="18" charset="0"/>
              </a:rPr>
              <a:t>HealthLine</a:t>
            </a:r>
            <a:r>
              <a:rPr lang="en-US"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76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42F10-12FF-868B-875E-5A8A9836EC4D}"/>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b="1" kern="1200" dirty="0">
                <a:solidFill>
                  <a:srgbClr val="FFFFFF"/>
                </a:solidFill>
                <a:latin typeface="+mj-lt"/>
                <a:ea typeface="+mj-ea"/>
                <a:cs typeface="+mj-cs"/>
              </a:rPr>
              <a:t>Bleeding </a:t>
            </a:r>
            <a:br>
              <a:rPr lang="en-US" sz="3100" b="1" kern="1200" dirty="0">
                <a:solidFill>
                  <a:srgbClr val="FFFFFF"/>
                </a:solidFill>
                <a:latin typeface="+mj-lt"/>
                <a:ea typeface="+mj-ea"/>
                <a:cs typeface="+mj-cs"/>
              </a:rPr>
            </a:br>
            <a:r>
              <a:rPr lang="en-US" sz="3100" b="1" kern="1200" dirty="0">
                <a:solidFill>
                  <a:srgbClr val="FFFFFF"/>
                </a:solidFill>
                <a:latin typeface="+mj-lt"/>
                <a:ea typeface="+mj-ea"/>
                <a:cs typeface="+mj-cs"/>
              </a:rPr>
              <a:t>Injuries</a:t>
            </a:r>
          </a:p>
        </p:txBody>
      </p:sp>
      <p:pic>
        <p:nvPicPr>
          <p:cNvPr id="4" name="Content Placeholder 3" descr="Logo&#10;&#10;Description automatically generated">
            <a:extLst>
              <a:ext uri="{FF2B5EF4-FFF2-40B4-BE49-F238E27FC236}">
                <a16:creationId xmlns:a16="http://schemas.microsoft.com/office/drawing/2014/main" id="{499E74BE-D568-1656-8AF8-16AB76ACA0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375684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Types of Bleeds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90000"/>
              </a:lnSpc>
              <a:defRPr/>
            </a:pPr>
            <a:r>
              <a:rPr kumimoji="0" lang="en-US" sz="32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Capillary (Skin)</a:t>
            </a:r>
          </a:p>
          <a:p>
            <a:pPr lvl="1" defTabSz="914400" eaLnBrk="1" hangingPunct="1">
              <a:lnSpc>
                <a:spcPct val="90000"/>
              </a:lnSpc>
              <a:defRPr/>
            </a:pPr>
            <a:r>
              <a:rPr lang="en-US" dirty="0">
                <a:solidFill>
                  <a:sysClr val="windowText" lastClr="000000"/>
                </a:solidFill>
              </a:rPr>
              <a:t>Skin layer is injured (scrapes, bruises, </a:t>
            </a:r>
            <a:r>
              <a:rPr lang="en-US" dirty="0" err="1">
                <a:solidFill>
                  <a:sysClr val="windowText" lastClr="000000"/>
                </a:solidFill>
              </a:rPr>
              <a:t>etc</a:t>
            </a:r>
            <a:r>
              <a:rPr lang="en-US" dirty="0">
                <a:solidFill>
                  <a:sysClr val="windowText" lastClr="000000"/>
                </a:solidFill>
              </a:rPr>
              <a:t>)</a:t>
            </a:r>
          </a:p>
          <a:p>
            <a:pPr lvl="1" defTabSz="914400" eaLnBrk="1" hangingPunct="1">
              <a:lnSpc>
                <a:spcPct val="90000"/>
              </a:lnSpc>
              <a:defRPr/>
            </a:pPr>
            <a:r>
              <a:rPr lang="en-US" dirty="0">
                <a:solidFill>
                  <a:sysClr val="windowText" lastClr="000000"/>
                </a:solidFill>
              </a:rPr>
              <a:t>Most common</a:t>
            </a:r>
          </a:p>
          <a:p>
            <a:pPr lvl="1" defTabSz="914400" eaLnBrk="1" hangingPunct="1">
              <a:lnSpc>
                <a:spcPct val="90000"/>
              </a:lnSpc>
              <a:defRPr/>
            </a:pPr>
            <a:r>
              <a:rPr lang="en-US" dirty="0">
                <a:solidFill>
                  <a:sysClr val="windowText" lastClr="000000"/>
                </a:solidFill>
              </a:rPr>
              <a:t>Easy to control</a:t>
            </a:r>
          </a:p>
          <a:p>
            <a:pPr defTabSz="914400" eaLnBrk="1" hangingPunct="1">
              <a:lnSpc>
                <a:spcPct val="90000"/>
              </a:lnSpc>
              <a:defRPr/>
            </a:pPr>
            <a:r>
              <a:rPr lang="en-US" dirty="0">
                <a:solidFill>
                  <a:sysClr val="windowText" lastClr="000000"/>
                </a:solidFill>
              </a:rPr>
              <a:t>Venous (Vein)</a:t>
            </a:r>
          </a:p>
          <a:p>
            <a:pPr lvl="1" defTabSz="914400" eaLnBrk="1" hangingPunct="1">
              <a:lnSpc>
                <a:spcPct val="90000"/>
              </a:lnSpc>
              <a:defRPr/>
            </a:pPr>
            <a:r>
              <a:rPr lang="en-US" dirty="0">
                <a:solidFill>
                  <a:sysClr val="windowText" lastClr="000000"/>
                </a:solidFill>
              </a:rPr>
              <a:t>Veins are torn or severed</a:t>
            </a:r>
          </a:p>
          <a:p>
            <a:pPr lvl="1" defTabSz="914400" eaLnBrk="1" hangingPunct="1">
              <a:lnSpc>
                <a:spcPct val="90000"/>
              </a:lnSpc>
              <a:defRPr/>
            </a:pPr>
            <a:r>
              <a:rPr lang="en-US" dirty="0">
                <a:solidFill>
                  <a:sysClr val="windowText" lastClr="000000"/>
                </a:solidFill>
              </a:rPr>
              <a:t>Blood is </a:t>
            </a:r>
            <a:r>
              <a:rPr lang="en-US" sz="3200" dirty="0">
                <a:solidFill>
                  <a:sysClr val="windowText" lastClr="000000"/>
                </a:solidFill>
              </a:rPr>
              <a:t>bluish or dark red</a:t>
            </a:r>
          </a:p>
          <a:p>
            <a:pPr lvl="1" defTabSz="914400" eaLnBrk="1" hangingPunct="1">
              <a:lnSpc>
                <a:spcPct val="90000"/>
              </a:lnSpc>
              <a:defRPr/>
            </a:pPr>
            <a:r>
              <a:rPr lang="en-US" sz="3200" dirty="0">
                <a:solidFill>
                  <a:sysClr val="windowText" lastClr="000000"/>
                </a:solidFill>
              </a:rPr>
              <a:t>Lacerations, punctures, amputations</a:t>
            </a:r>
            <a:endParaRPr lang="en-US"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69172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Types of Bleeds (cont.)</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90000"/>
              </a:lnSpc>
              <a:defRPr/>
            </a:pPr>
            <a:r>
              <a:rPr kumimoji="0" lang="en-US" sz="32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Arterial (Arteries/Muscles)</a:t>
            </a:r>
          </a:p>
          <a:p>
            <a:pPr lvl="1" defTabSz="914400" eaLnBrk="1" hangingPunct="1">
              <a:lnSpc>
                <a:spcPct val="90000"/>
              </a:lnSpc>
              <a:defRPr/>
            </a:pPr>
            <a:r>
              <a:rPr lang="en-US" dirty="0">
                <a:solidFill>
                  <a:sysClr val="windowText" lastClr="000000"/>
                </a:solidFill>
              </a:rPr>
              <a:t>Most serious type of bleeding</a:t>
            </a:r>
          </a:p>
          <a:p>
            <a:pPr lvl="1" defTabSz="914400" eaLnBrk="1" hangingPunct="1">
              <a:lnSpc>
                <a:spcPct val="90000"/>
              </a:lnSpc>
              <a:defRPr/>
            </a:pPr>
            <a:r>
              <a:rPr lang="en-US" dirty="0">
                <a:solidFill>
                  <a:sysClr val="windowText" lastClr="000000"/>
                </a:solidFill>
              </a:rPr>
              <a:t>Penetration injury, blunt trauma, internal damage</a:t>
            </a:r>
          </a:p>
          <a:p>
            <a:pPr lvl="1" defTabSz="914400" eaLnBrk="1" hangingPunct="1">
              <a:lnSpc>
                <a:spcPct val="90000"/>
              </a:lnSpc>
              <a:defRPr/>
            </a:pPr>
            <a:r>
              <a:rPr lang="en-US" dirty="0">
                <a:solidFill>
                  <a:sysClr val="windowText" lastClr="000000"/>
                </a:solidFill>
              </a:rPr>
              <a:t>Difficult to control</a:t>
            </a:r>
          </a:p>
          <a:p>
            <a:pPr lvl="1" defTabSz="914400" eaLnBrk="1" hangingPunct="1">
              <a:lnSpc>
                <a:spcPct val="90000"/>
              </a:lnSpc>
              <a:defRPr/>
            </a:pPr>
            <a:r>
              <a:rPr lang="en-US" dirty="0">
                <a:solidFill>
                  <a:sysClr val="windowText" lastClr="000000"/>
                </a:solidFill>
              </a:rPr>
              <a:t>Bright red</a:t>
            </a:r>
          </a:p>
          <a:p>
            <a:pPr lvl="1" defTabSz="914400" eaLnBrk="1" hangingPunct="1">
              <a:lnSpc>
                <a:spcPct val="90000"/>
              </a:lnSpc>
              <a:defRPr/>
            </a:pPr>
            <a:r>
              <a:rPr lang="en-US" dirty="0">
                <a:solidFill>
                  <a:sysClr val="windowText" lastClr="000000"/>
                </a:solidFill>
              </a:rPr>
              <a:t>Call EMS</a:t>
            </a: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4" name="Picture 3">
            <a:extLst>
              <a:ext uri="{FF2B5EF4-FFF2-40B4-BE49-F238E27FC236}">
                <a16:creationId xmlns:a16="http://schemas.microsoft.com/office/drawing/2014/main" id="{FFAD088D-2A48-47BC-8F12-AF5A2917B87D}"/>
              </a:ext>
            </a:extLst>
          </p:cNvPr>
          <p:cNvPicPr>
            <a:picLocks noChangeAspect="1"/>
          </p:cNvPicPr>
          <p:nvPr/>
        </p:nvPicPr>
        <p:blipFill rotWithShape="1">
          <a:blip r:embed="rId3">
            <a:extLst>
              <a:ext uri="{28A0092B-C50C-407E-A947-70E740481C1C}">
                <a14:useLocalDpi xmlns:a14="http://schemas.microsoft.com/office/drawing/2010/main" val="0"/>
              </a:ext>
            </a:extLst>
          </a:blip>
          <a:srcRect l="13534" t="15590" r="10526"/>
          <a:stretch/>
        </p:blipFill>
        <p:spPr>
          <a:xfrm>
            <a:off x="4756112" y="3685592"/>
            <a:ext cx="3778288" cy="2791408"/>
          </a:xfrm>
          <a:prstGeom prst="rect">
            <a:avLst/>
          </a:prstGeom>
        </p:spPr>
      </p:pic>
    </p:spTree>
    <p:extLst>
      <p:ext uri="{BB962C8B-B14F-4D97-AF65-F5344CB8AC3E}">
        <p14:creationId xmlns:p14="http://schemas.microsoft.com/office/powerpoint/2010/main" val="192339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Basic Care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90000"/>
              </a:lnSpc>
              <a:defRPr/>
            </a:pPr>
            <a:r>
              <a:rPr lang="en-US" dirty="0">
                <a:solidFill>
                  <a:sysClr val="windowText" lastClr="000000"/>
                </a:solidFill>
              </a:rPr>
              <a:t>Low Risk </a:t>
            </a:r>
            <a:r>
              <a:rPr lang="en-US" sz="2000" dirty="0">
                <a:solidFill>
                  <a:sysClr val="windowText" lastClr="000000"/>
                </a:solidFill>
              </a:rPr>
              <a:t>(nicks, scrapes)</a:t>
            </a:r>
          </a:p>
          <a:p>
            <a:pPr lvl="1" defTabSz="914400" eaLnBrk="1" hangingPunct="1">
              <a:lnSpc>
                <a:spcPct val="90000"/>
              </a:lnSpc>
              <a:defRPr/>
            </a:pPr>
            <a:r>
              <a:rPr lang="en-US" dirty="0">
                <a:solidFill>
                  <a:sysClr val="windowText" lastClr="000000"/>
                </a:solidFill>
              </a:rPr>
              <a:t>Disinfect</a:t>
            </a:r>
          </a:p>
          <a:p>
            <a:pPr lvl="1" defTabSz="914400" eaLnBrk="1" hangingPunct="1">
              <a:lnSpc>
                <a:spcPct val="90000"/>
              </a:lnSpc>
              <a:defRPr/>
            </a:pPr>
            <a:r>
              <a:rPr lang="en-US" dirty="0">
                <a:solidFill>
                  <a:sysClr val="windowText" lastClr="000000"/>
                </a:solidFill>
              </a:rPr>
              <a:t>Cover</a:t>
            </a:r>
          </a:p>
          <a:p>
            <a:pPr defTabSz="914400" eaLnBrk="1" hangingPunct="1">
              <a:lnSpc>
                <a:spcPct val="90000"/>
              </a:lnSpc>
              <a:defRPr/>
            </a:pPr>
            <a:r>
              <a:rPr lang="en-US" dirty="0">
                <a:solidFill>
                  <a:sysClr val="windowText" lastClr="000000"/>
                </a:solidFill>
              </a:rPr>
              <a:t>Moderate Risk </a:t>
            </a:r>
            <a:r>
              <a:rPr lang="en-US" sz="2000" dirty="0">
                <a:solidFill>
                  <a:sysClr val="windowText" lastClr="000000"/>
                </a:solidFill>
              </a:rPr>
              <a:t>(more severe scrapes, cuts)</a:t>
            </a:r>
          </a:p>
          <a:p>
            <a:pPr lvl="1" defTabSz="914400" eaLnBrk="1" hangingPunct="1">
              <a:lnSpc>
                <a:spcPct val="90000"/>
              </a:lnSpc>
              <a:defRPr/>
            </a:pPr>
            <a:r>
              <a:rPr lang="en-US" dirty="0">
                <a:solidFill>
                  <a:sysClr val="windowText" lastClr="000000"/>
                </a:solidFill>
              </a:rPr>
              <a:t>Disinfect</a:t>
            </a:r>
          </a:p>
          <a:p>
            <a:pPr lvl="1" defTabSz="914400" eaLnBrk="1" hangingPunct="1">
              <a:lnSpc>
                <a:spcPct val="90000"/>
              </a:lnSpc>
              <a:defRPr/>
            </a:pPr>
            <a:r>
              <a:rPr lang="en-US" dirty="0">
                <a:solidFill>
                  <a:sysClr val="windowText" lastClr="000000"/>
                </a:solidFill>
              </a:rPr>
              <a:t>Apply pressure</a:t>
            </a:r>
          </a:p>
          <a:p>
            <a:pPr lvl="1" defTabSz="914400" eaLnBrk="1" hangingPunct="1">
              <a:lnSpc>
                <a:spcPct val="90000"/>
              </a:lnSpc>
              <a:defRPr/>
            </a:pPr>
            <a:r>
              <a:rPr lang="en-US" dirty="0">
                <a:solidFill>
                  <a:sysClr val="windowText" lastClr="000000"/>
                </a:solidFill>
              </a:rPr>
              <a:t>Cover</a:t>
            </a:r>
          </a:p>
          <a:p>
            <a:pPr defTabSz="914400" eaLnBrk="1" hangingPunct="1">
              <a:lnSpc>
                <a:spcPct val="90000"/>
              </a:lnSpc>
              <a:defRPr/>
            </a:pPr>
            <a:endParaRPr lang="en-US"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98684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Basic Care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90000"/>
              </a:lnSpc>
              <a:defRPr/>
            </a:pPr>
            <a:r>
              <a:rPr lang="en-US" dirty="0">
                <a:solidFill>
                  <a:sysClr val="windowText" lastClr="000000"/>
                </a:solidFill>
              </a:rPr>
              <a:t>High Risk </a:t>
            </a:r>
            <a:r>
              <a:rPr lang="en-US" sz="2000" dirty="0">
                <a:solidFill>
                  <a:sysClr val="windowText" lastClr="000000"/>
                </a:solidFill>
              </a:rPr>
              <a:t>(lacerations, hemorrhage, heavy bleeding)</a:t>
            </a:r>
          </a:p>
          <a:p>
            <a:pPr lvl="1" defTabSz="914400" eaLnBrk="1" hangingPunct="1">
              <a:lnSpc>
                <a:spcPct val="90000"/>
              </a:lnSpc>
              <a:defRPr/>
            </a:pPr>
            <a:r>
              <a:rPr lang="en-US" dirty="0">
                <a:solidFill>
                  <a:sysClr val="windowText" lastClr="000000"/>
                </a:solidFill>
              </a:rPr>
              <a:t>Call EMS immediately</a:t>
            </a:r>
          </a:p>
          <a:p>
            <a:pPr lvl="1" defTabSz="914400" eaLnBrk="1" hangingPunct="1">
              <a:lnSpc>
                <a:spcPct val="90000"/>
              </a:lnSpc>
              <a:defRPr/>
            </a:pPr>
            <a:r>
              <a:rPr lang="en-US" dirty="0">
                <a:solidFill>
                  <a:sysClr val="windowText" lastClr="000000"/>
                </a:solidFill>
              </a:rPr>
              <a:t>Apply proper care depending on wound type</a:t>
            </a:r>
          </a:p>
          <a:p>
            <a:pPr lvl="2" defTabSz="914400" eaLnBrk="1" hangingPunct="1">
              <a:lnSpc>
                <a:spcPct val="90000"/>
              </a:lnSpc>
              <a:buFont typeface="Courier New" panose="02070309020205020404" pitchFamily="49" charset="0"/>
              <a:buChar char="o"/>
              <a:defRPr/>
            </a:pPr>
            <a:r>
              <a:rPr lang="en-US" dirty="0">
                <a:solidFill>
                  <a:sysClr val="windowText" lastClr="000000"/>
                </a:solidFill>
              </a:rPr>
              <a:t>Slow the bleed</a:t>
            </a:r>
          </a:p>
          <a:p>
            <a:pPr lvl="1" defTabSz="914400" eaLnBrk="1" hangingPunct="1">
              <a:lnSpc>
                <a:spcPct val="90000"/>
              </a:lnSpc>
              <a:defRPr/>
            </a:pPr>
            <a:r>
              <a:rPr lang="en-US" dirty="0">
                <a:solidFill>
                  <a:sysClr val="windowText" lastClr="000000"/>
                </a:solidFill>
              </a:rPr>
              <a:t>Monitor victim (keep them conscious)</a:t>
            </a: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37187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Summary</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base" latinLnBrk="0" hangingPunct="1">
              <a:spcBef>
                <a:spcPct val="20000"/>
              </a:spcBef>
              <a:spcAft>
                <a:spcPct val="0"/>
              </a:spcAft>
              <a:buClrTx/>
              <a:buSzTx/>
              <a:buFont typeface="Arial" panose="020B0604020202020204" pitchFamily="34" charset="0"/>
              <a:buChar char="•"/>
              <a:tabLst/>
              <a:defRPr/>
            </a:pPr>
            <a:r>
              <a:rPr lang="en-US" sz="3000" dirty="0">
                <a:solidFill>
                  <a:sysClr val="windowText" lastClr="000000"/>
                </a:solidFill>
              </a:rPr>
              <a:t>Burn Injuries</a:t>
            </a:r>
          </a:p>
          <a:p>
            <a:pPr marL="1009650" lvl="1" indent="-609600" defTabSz="914400" eaLnBrk="1" hangingPunct="1">
              <a:buFont typeface="Arial" panose="020B0604020202020204" pitchFamily="34" charset="0"/>
              <a:buChar char="•"/>
              <a:defRPr/>
            </a:pPr>
            <a:r>
              <a:rPr lang="en-US" sz="2600" dirty="0">
                <a:solidFill>
                  <a:sysClr val="windowText" lastClr="000000"/>
                </a:solidFill>
              </a:rPr>
              <a:t>Degrees of Burns</a:t>
            </a:r>
            <a:endParaRPr kumimoji="0" lang="en-US" sz="26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1009650" lvl="1" indent="-609600" defTabSz="914400" eaLnBrk="1" hangingPunct="1">
              <a:buFont typeface="Arial" panose="020B0604020202020204" pitchFamily="34" charset="0"/>
              <a:buChar char="•"/>
              <a:defRPr/>
            </a:pPr>
            <a:r>
              <a:rPr kumimoji="0" lang="en-US" sz="26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Quirky Flavors of Burns</a:t>
            </a:r>
          </a:p>
          <a:p>
            <a:pPr defTabSz="914400" eaLnBrk="1" hangingPunct="1">
              <a:buFont typeface="Arial" panose="020B0604020202020204" pitchFamily="34" charset="0"/>
              <a:buChar char="•"/>
              <a:defRPr/>
            </a:pPr>
            <a:r>
              <a:rPr lang="en-US" sz="3000" dirty="0">
                <a:solidFill>
                  <a:sysClr val="windowText" lastClr="000000"/>
                </a:solidFill>
              </a:rPr>
              <a:t>Bleed Injuries</a:t>
            </a:r>
            <a:endParaRPr lang="en-US" sz="2600" dirty="0">
              <a:solidFill>
                <a:sysClr val="windowText" lastClr="000000"/>
              </a:solidFill>
            </a:endParaRPr>
          </a:p>
          <a:p>
            <a:pPr marL="1009650" lvl="1" indent="-609600" defTabSz="914400" eaLnBrk="1" hangingPunct="1">
              <a:buFont typeface="Arial" panose="020B0604020202020204" pitchFamily="34" charset="0"/>
              <a:buChar char="•"/>
              <a:defRPr/>
            </a:pPr>
            <a:r>
              <a:rPr lang="en-US" sz="2600" dirty="0">
                <a:solidFill>
                  <a:sysClr val="windowText" lastClr="000000"/>
                </a:solidFill>
              </a:rPr>
              <a:t>Types of Bleeds</a:t>
            </a:r>
          </a:p>
          <a:p>
            <a:pPr marL="1009650" lvl="1" indent="-609600" defTabSz="914400" eaLnBrk="1" hangingPunct="1">
              <a:buFont typeface="Arial" panose="020B0604020202020204" pitchFamily="34" charset="0"/>
              <a:buChar char="•"/>
              <a:defRPr/>
            </a:pPr>
            <a:r>
              <a:rPr lang="en-US" sz="2600" dirty="0">
                <a:solidFill>
                  <a:sysClr val="windowText" lastClr="000000"/>
                </a:solidFill>
              </a:rPr>
              <a:t>Basic Care</a:t>
            </a:r>
          </a:p>
        </p:txBody>
      </p:sp>
      <p:pic>
        <p:nvPicPr>
          <p:cNvPr id="2" name="Picture 1" descr="Logo&#10;&#10;Description automatically generated">
            <a:extLst>
              <a:ext uri="{FF2B5EF4-FFF2-40B4-BE49-F238E27FC236}">
                <a16:creationId xmlns:a16="http://schemas.microsoft.com/office/drawing/2014/main" id="{7FBF7C81-A9BF-100B-D39E-771F48EA7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84564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EERC Resources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4267200" y="1981200"/>
            <a:ext cx="4601028"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Find all our Injury Training and Equipment Module Presentations on our website.</a:t>
            </a:r>
          </a:p>
          <a:p>
            <a:pPr marL="0" marR="0" lvl="0" indent="0" algn="ctr" defTabSz="914400" rtl="0" eaLnBrk="1" fontAlgn="base" latinLnBrk="0" hangingPunct="1">
              <a:lnSpc>
                <a:spcPct val="90000"/>
              </a:lnSpc>
              <a:spcBef>
                <a:spcPct val="20000"/>
              </a:spcBef>
              <a:spcAft>
                <a:spcPct val="0"/>
              </a:spcAft>
              <a:buClrTx/>
              <a:buSzTx/>
              <a:buNone/>
              <a:tabLst/>
              <a:defRPr/>
            </a:pPr>
            <a:endParaRPr lang="en-US" b="1" dirty="0">
              <a:solidFill>
                <a:sysClr val="windowText" lastClr="000000"/>
              </a:solidFill>
            </a:endParaRPr>
          </a:p>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https://eaglelife.erau.edu/EERC/</a:t>
            </a:r>
          </a:p>
        </p:txBody>
      </p:sp>
      <p:pic>
        <p:nvPicPr>
          <p:cNvPr id="2" name="Picture 1" descr="Logo&#10;&#10;Description automatically generated">
            <a:extLst>
              <a:ext uri="{FF2B5EF4-FFF2-40B4-BE49-F238E27FC236}">
                <a16:creationId xmlns:a16="http://schemas.microsoft.com/office/drawing/2014/main" id="{F9CAE794-3B37-D128-7C48-180616573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id="{939D48AE-370A-FC04-ECA5-0B8FB2A9A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83" y="2224178"/>
            <a:ext cx="3987292" cy="2409643"/>
          </a:xfrm>
          <a:prstGeom prst="rect">
            <a:avLst/>
          </a:prstGeom>
        </p:spPr>
      </p:pic>
    </p:spTree>
    <p:extLst>
      <p:ext uri="{BB962C8B-B14F-4D97-AF65-F5344CB8AC3E}">
        <p14:creationId xmlns:p14="http://schemas.microsoft.com/office/powerpoint/2010/main" val="12405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Sunset above Watson Lake in Prescott, Arizona Photograph by Miroslav Liska  - Pixels">
            <a:extLst>
              <a:ext uri="{FF2B5EF4-FFF2-40B4-BE49-F238E27FC236}">
                <a16:creationId xmlns:a16="http://schemas.microsoft.com/office/drawing/2014/main" id="{C3E06604-6251-FD6E-5807-86F70FFB7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4" r="10227" b="-1"/>
          <a:stretch/>
        </p:blipFill>
        <p:spPr bwMode="auto">
          <a:xfrm>
            <a:off x="20"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463546" y="4185749"/>
            <a:ext cx="6949328" cy="6228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b="1">
                <a:latin typeface="+mj-lt"/>
                <a:ea typeface="+mj-ea"/>
                <a:cs typeface="+mj-cs"/>
              </a:rPr>
              <a:t>Disclaimer</a:t>
            </a:r>
          </a:p>
        </p:txBody>
      </p:sp>
      <p:sp>
        <p:nvSpPr>
          <p:cNvPr id="5" name="Content Placeholder 2"/>
          <p:cNvSpPr>
            <a:spLocks noGrp="1"/>
          </p:cNvSpPr>
          <p:nvPr>
            <p:ph idx="1"/>
          </p:nvPr>
        </p:nvSpPr>
        <p:spPr>
          <a:xfrm>
            <a:off x="463547" y="4970525"/>
            <a:ext cx="7173771" cy="893246"/>
          </a:xfrm>
        </p:spPr>
        <p:txBody>
          <a:bodyPr vert="horz" lIns="91440" tIns="45720" rIns="91440" bIns="45720" rtlCol="0">
            <a:normAutofit/>
          </a:bodyPr>
          <a:lstStyle/>
          <a:p>
            <a:pPr marL="0" indent="0">
              <a:buNone/>
            </a:pPr>
            <a:r>
              <a:rPr lang="en-US" sz="1600" b="1" i="1" dirty="0"/>
              <a:t>“The opinions or assertions contained herein are the private views of the authors and are not to be construed as official or as reflecting the views of any professional medical provider or Embry-Riddle Aeronautical University.”</a:t>
            </a:r>
          </a:p>
        </p:txBody>
      </p:sp>
    </p:spTree>
    <p:extLst>
      <p:ext uri="{BB962C8B-B14F-4D97-AF65-F5344CB8AC3E}">
        <p14:creationId xmlns:p14="http://schemas.microsoft.com/office/powerpoint/2010/main" val="37227555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Learning Objectives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base" latinLnBrk="0" hangingPunct="1">
              <a:spcBef>
                <a:spcPct val="20000"/>
              </a:spcBef>
              <a:spcAft>
                <a:spcPct val="0"/>
              </a:spcAft>
              <a:buClrTx/>
              <a:buSzTx/>
              <a:buFont typeface="Arial" panose="020B0604020202020204" pitchFamily="34" charset="0"/>
              <a:buChar char="•"/>
              <a:tabLst/>
              <a:defRPr/>
            </a:pPr>
            <a:r>
              <a:rPr lang="en-US" sz="3000" dirty="0">
                <a:solidFill>
                  <a:sysClr val="windowText" lastClr="000000"/>
                </a:solidFill>
              </a:rPr>
              <a:t>Burn Injuries</a:t>
            </a:r>
          </a:p>
          <a:p>
            <a:pPr marL="1009650" lvl="1" indent="-609600" defTabSz="914400" eaLnBrk="1" hangingPunct="1">
              <a:buFont typeface="Arial" panose="020B0604020202020204" pitchFamily="34" charset="0"/>
              <a:buChar char="•"/>
              <a:defRPr/>
            </a:pPr>
            <a:r>
              <a:rPr lang="en-US" sz="2600" dirty="0">
                <a:solidFill>
                  <a:sysClr val="windowText" lastClr="000000"/>
                </a:solidFill>
              </a:rPr>
              <a:t>Degrees of Burns</a:t>
            </a:r>
            <a:endParaRPr kumimoji="0" lang="en-US" sz="26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1009650" lvl="1" indent="-609600" defTabSz="914400" eaLnBrk="1" hangingPunct="1">
              <a:buFont typeface="Arial" panose="020B0604020202020204" pitchFamily="34" charset="0"/>
              <a:buChar char="•"/>
              <a:defRPr/>
            </a:pPr>
            <a:r>
              <a:rPr kumimoji="0" lang="en-US" sz="26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Quirky Flavors of Burns</a:t>
            </a:r>
          </a:p>
          <a:p>
            <a:pPr defTabSz="914400" eaLnBrk="1" hangingPunct="1">
              <a:buFont typeface="Arial" panose="020B0604020202020204" pitchFamily="34" charset="0"/>
              <a:buChar char="•"/>
              <a:defRPr/>
            </a:pPr>
            <a:r>
              <a:rPr lang="en-US" sz="3000" dirty="0">
                <a:solidFill>
                  <a:sysClr val="windowText" lastClr="000000"/>
                </a:solidFill>
              </a:rPr>
              <a:t>Bleeding Injuries</a:t>
            </a:r>
            <a:endParaRPr lang="en-US" sz="2600" dirty="0">
              <a:solidFill>
                <a:sysClr val="windowText" lastClr="000000"/>
              </a:solidFill>
            </a:endParaRPr>
          </a:p>
          <a:p>
            <a:pPr marL="1009650" lvl="1" indent="-609600" defTabSz="914400" eaLnBrk="1" hangingPunct="1">
              <a:buFont typeface="Arial" panose="020B0604020202020204" pitchFamily="34" charset="0"/>
              <a:buChar char="•"/>
              <a:defRPr/>
            </a:pPr>
            <a:r>
              <a:rPr lang="en-US" sz="2600" dirty="0">
                <a:solidFill>
                  <a:sysClr val="windowText" lastClr="000000"/>
                </a:solidFill>
              </a:rPr>
              <a:t>Types of Bleeds</a:t>
            </a:r>
          </a:p>
          <a:p>
            <a:pPr marL="1009650" lvl="1" indent="-609600" defTabSz="914400" eaLnBrk="1" hangingPunct="1">
              <a:buFont typeface="Arial" panose="020B0604020202020204" pitchFamily="34" charset="0"/>
              <a:buChar char="•"/>
              <a:defRPr/>
            </a:pPr>
            <a:r>
              <a:rPr lang="en-US" sz="2600" dirty="0">
                <a:solidFill>
                  <a:sysClr val="windowText" lastClr="000000"/>
                </a:solidFill>
              </a:rPr>
              <a:t>Basic Care</a:t>
            </a: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425843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42F10-12FF-868B-875E-5A8A9836EC4D}"/>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b="1" kern="1200" dirty="0">
                <a:solidFill>
                  <a:srgbClr val="FFFFFF"/>
                </a:solidFill>
                <a:latin typeface="+mj-lt"/>
                <a:ea typeface="+mj-ea"/>
                <a:cs typeface="+mj-cs"/>
              </a:rPr>
              <a:t>Burn Injuries</a:t>
            </a:r>
          </a:p>
        </p:txBody>
      </p:sp>
      <p:pic>
        <p:nvPicPr>
          <p:cNvPr id="4" name="Content Placeholder 3" descr="Logo&#10;&#10;Description automatically generated">
            <a:extLst>
              <a:ext uri="{FF2B5EF4-FFF2-40B4-BE49-F238E27FC236}">
                <a16:creationId xmlns:a16="http://schemas.microsoft.com/office/drawing/2014/main" id="{499E74BE-D568-1656-8AF8-16AB76ACA0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256887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Degrees of Burns: First Degree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90000"/>
              </a:lnSpc>
              <a:defRPr/>
            </a:pPr>
            <a:r>
              <a:rPr lang="en-US" sz="2400" dirty="0">
                <a:solidFill>
                  <a:sysClr val="windowText" lastClr="000000"/>
                </a:solidFill>
              </a:rPr>
              <a:t>Appearance</a:t>
            </a:r>
          </a:p>
          <a:p>
            <a:pPr lvl="1" defTabSz="914400" eaLnBrk="1" hangingPunct="1">
              <a:lnSpc>
                <a:spcPct val="90000"/>
              </a:lnSpc>
              <a:defRPr/>
            </a:pPr>
            <a:r>
              <a:rPr lang="en-US" sz="2400" dirty="0">
                <a:solidFill>
                  <a:sysClr val="windowText" lastClr="000000"/>
                </a:solidFill>
              </a:rPr>
              <a:t> Red/pink</a:t>
            </a:r>
          </a:p>
          <a:p>
            <a:pPr lvl="1" defTabSz="914400" eaLnBrk="1" hangingPunct="1">
              <a:lnSpc>
                <a:spcPct val="90000"/>
              </a:lnSpc>
              <a:defRPr/>
            </a:pPr>
            <a:r>
              <a:rPr lang="en-US" sz="2400" dirty="0">
                <a:solidFill>
                  <a:sysClr val="windowText" lastClr="000000"/>
                </a:solidFill>
              </a:rPr>
              <a:t>Dry</a:t>
            </a:r>
          </a:p>
          <a:p>
            <a:pPr lvl="1" defTabSz="914400" eaLnBrk="1" hangingPunct="1">
              <a:lnSpc>
                <a:spcPct val="90000"/>
              </a:lnSpc>
              <a:defRPr/>
            </a:pPr>
            <a:r>
              <a:rPr lang="en-US" sz="2400" dirty="0">
                <a:solidFill>
                  <a:sysClr val="windowText" lastClr="000000"/>
                </a:solidFill>
              </a:rPr>
              <a:t>Painful</a:t>
            </a:r>
          </a:p>
          <a:p>
            <a:pPr defTabSz="914400" eaLnBrk="1" hangingPunct="1">
              <a:lnSpc>
                <a:spcPct val="90000"/>
              </a:lnSpc>
              <a:defRPr/>
            </a:pPr>
            <a:r>
              <a:rPr lang="en-US" sz="2400" dirty="0">
                <a:solidFill>
                  <a:sysClr val="windowText" lastClr="000000"/>
                </a:solidFill>
              </a:rPr>
              <a:t>Treatment</a:t>
            </a:r>
          </a:p>
          <a:p>
            <a:pPr lvl="1" defTabSz="914400" eaLnBrk="1" hangingPunct="1">
              <a:lnSpc>
                <a:spcPct val="90000"/>
              </a:lnSpc>
              <a:defRPr/>
            </a:pPr>
            <a:r>
              <a:rPr lang="en-US" sz="2400" dirty="0">
                <a:solidFill>
                  <a:sysClr val="windowText" lastClr="000000"/>
                </a:solidFill>
              </a:rPr>
              <a:t>Cool burned area (&lt; 15 mins)</a:t>
            </a:r>
          </a:p>
          <a:p>
            <a:pPr lvl="1" defTabSz="914400" eaLnBrk="1" hangingPunct="1">
              <a:lnSpc>
                <a:spcPct val="90000"/>
              </a:lnSpc>
              <a:defRPr/>
            </a:pPr>
            <a:r>
              <a:rPr lang="en-US" sz="2400" dirty="0">
                <a:solidFill>
                  <a:sysClr val="windowText" lastClr="000000"/>
                </a:solidFill>
              </a:rPr>
              <a:t>Apply aloe or petroleum jelly</a:t>
            </a: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4" name="Picture 3" descr="Shape&#10;&#10;Description automatically generated">
            <a:extLst>
              <a:ext uri="{FF2B5EF4-FFF2-40B4-BE49-F238E27FC236}">
                <a16:creationId xmlns:a16="http://schemas.microsoft.com/office/drawing/2014/main" id="{B6AE2B77-F47F-B7B4-D8CE-10FEBE0119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62" b="49462" l="9084" r="45651">
                        <a14:foregroundMark x1="18014" y1="18077" x2="25250" y2="18462"/>
                        <a14:foregroundMark x1="17783" y1="19769" x2="22864" y2="20538"/>
                        <a14:foregroundMark x1="18091" y1="20231" x2="23711" y2="18308"/>
                        <a14:foregroundMark x1="23711" y1="18308" x2="17398" y2="19769"/>
                        <a14:foregroundMark x1="17398" y1="19769" x2="23326" y2="22077"/>
                        <a14:foregroundMark x1="23326" y1="22077" x2="23249" y2="16692"/>
                        <a14:foregroundMark x1="18784" y1="17769" x2="18938" y2="18385"/>
                        <a14:foregroundMark x1="25866" y1="17846" x2="23788" y2="17462"/>
                        <a14:foregroundMark x1="9546" y1="29692" x2="20554" y2="30077"/>
                        <a14:foregroundMark x1="9084" y1="30923" x2="20323" y2="31077"/>
                        <a14:foregroundMark x1="11008" y1="39846" x2="19323" y2="39538"/>
                        <a14:foregroundMark x1="19323" y1="39538" x2="19477" y2="39538"/>
                        <a14:foregroundMark x1="12240" y1="39385" x2="19015" y2="39000"/>
                        <a14:foregroundMark x1="19015" y1="39000" x2="19169" y2="39000"/>
                        <a14:foregroundMark x1="11393" y1="40462" x2="19400" y2="40769"/>
                        <a14:foregroundMark x1="12086" y1="39231" x2="18784" y2="38923"/>
                        <a14:foregroundMark x1="18784" y1="38923" x2="18938" y2="38923"/>
                        <a14:foregroundMark x1="14242" y1="46000" x2="13703" y2="47462"/>
                        <a14:foregroundMark x1="12163" y1="48923" x2="19400" y2="48538"/>
                        <a14:foregroundMark x1="19400" y1="48538" x2="19400" y2="48538"/>
                        <a14:foregroundMark x1="11085" y1="48615" x2="20939" y2="49077"/>
                        <a14:foregroundMark x1="20092" y1="49385" x2="40185" y2="47923"/>
                        <a14:foregroundMark x1="40185" y1="47923" x2="44958" y2="44923"/>
                        <a14:foregroundMark x1="44958" y1="44923" x2="45651" y2="44000"/>
                        <a14:foregroundMark x1="17706" y1="45769" x2="17167" y2="47769"/>
                        <a14:foregroundMark x1="11316" y1="49385" x2="20631" y2="49308"/>
                        <a14:foregroundMark x1="20631" y1="49308" x2="22094" y2="49462"/>
                        <a14:foregroundMark x1="10624" y1="48231" x2="16166" y2="47923"/>
                      </a14:backgroundRemoval>
                    </a14:imgEffect>
                  </a14:imgLayer>
                </a14:imgProps>
              </a:ext>
              <a:ext uri="{28A0092B-C50C-407E-A947-70E740481C1C}">
                <a14:useLocalDpi xmlns:a14="http://schemas.microsoft.com/office/drawing/2010/main" val="0"/>
              </a:ext>
            </a:extLst>
          </a:blip>
          <a:srcRect l="8701" t="16373" r="51132" b="46756"/>
          <a:stretch/>
        </p:blipFill>
        <p:spPr>
          <a:xfrm>
            <a:off x="5023018" y="2985796"/>
            <a:ext cx="3688664" cy="3388568"/>
          </a:xfrm>
          <a:prstGeom prst="rect">
            <a:avLst/>
          </a:prstGeom>
        </p:spPr>
      </p:pic>
    </p:spTree>
    <p:extLst>
      <p:ext uri="{BB962C8B-B14F-4D97-AF65-F5344CB8AC3E}">
        <p14:creationId xmlns:p14="http://schemas.microsoft.com/office/powerpoint/2010/main" val="184269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Degrees of Burns: Second Degree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defRPr/>
            </a:pPr>
            <a:r>
              <a:rPr lang="en-US" sz="2400" dirty="0">
                <a:solidFill>
                  <a:sysClr val="windowText" lastClr="000000"/>
                </a:solidFill>
              </a:rPr>
              <a:t>Appearance</a:t>
            </a:r>
          </a:p>
          <a:p>
            <a:pPr lvl="1" defTabSz="914400" eaLnBrk="1" hangingPunct="1">
              <a:defRPr/>
            </a:pPr>
            <a:r>
              <a:rPr lang="en-US" sz="2400" dirty="0">
                <a:solidFill>
                  <a:sysClr val="windowText" lastClr="000000"/>
                </a:solidFill>
              </a:rPr>
              <a:t>Red</a:t>
            </a:r>
          </a:p>
          <a:p>
            <a:pPr lvl="1" defTabSz="914400" eaLnBrk="1" hangingPunct="1">
              <a:defRPr/>
            </a:pPr>
            <a:r>
              <a:rPr lang="en-US" sz="2400" dirty="0">
                <a:solidFill>
                  <a:sysClr val="windowText" lastClr="000000"/>
                </a:solidFill>
              </a:rPr>
              <a:t>Painful</a:t>
            </a:r>
          </a:p>
          <a:p>
            <a:pPr lvl="1" defTabSz="914400" eaLnBrk="1" hangingPunct="1">
              <a:defRPr/>
            </a:pPr>
            <a:r>
              <a:rPr lang="en-US" sz="2400" dirty="0">
                <a:solidFill>
                  <a:sysClr val="windowText" lastClr="000000"/>
                </a:solidFill>
              </a:rPr>
              <a:t>Dry</a:t>
            </a:r>
          </a:p>
          <a:p>
            <a:pPr lvl="1" defTabSz="914400" eaLnBrk="1" hangingPunct="1">
              <a:defRPr/>
            </a:pPr>
            <a:r>
              <a:rPr lang="en-US" sz="2400" dirty="0">
                <a:solidFill>
                  <a:sysClr val="windowText" lastClr="000000"/>
                </a:solidFill>
              </a:rPr>
              <a:t>Blistered</a:t>
            </a:r>
          </a:p>
          <a:p>
            <a:pPr defTabSz="914400" eaLnBrk="1" hangingPunct="1">
              <a:defRPr/>
            </a:pPr>
            <a:r>
              <a:rPr lang="en-US" sz="2400" dirty="0">
                <a:solidFill>
                  <a:sysClr val="windowText" lastClr="000000"/>
                </a:solidFill>
              </a:rPr>
              <a:t>Treatment</a:t>
            </a:r>
          </a:p>
          <a:p>
            <a:pPr lvl="1" defTabSz="914400" eaLnBrk="1" hangingPunct="1">
              <a:defRPr/>
            </a:pPr>
            <a:r>
              <a:rPr lang="en-US" sz="2400" dirty="0">
                <a:solidFill>
                  <a:sysClr val="windowText" lastClr="000000"/>
                </a:solidFill>
              </a:rPr>
              <a:t>Cool burned area (&lt; 15 mins)</a:t>
            </a:r>
          </a:p>
          <a:p>
            <a:pPr lvl="1" defTabSz="914400" eaLnBrk="1" hangingPunct="1">
              <a:defRPr/>
            </a:pPr>
            <a:r>
              <a:rPr lang="en-US" sz="2400" dirty="0">
                <a:solidFill>
                  <a:sysClr val="windowText" lastClr="000000"/>
                </a:solidFill>
              </a:rPr>
              <a:t>Dress w/ non-stick bandage and antibiotic ointment (non-alcoholic)</a:t>
            </a:r>
          </a:p>
          <a:p>
            <a:pPr lvl="1" defTabSz="914400" eaLnBrk="1" hangingPunct="1">
              <a:defRPr/>
            </a:pPr>
            <a:endParaRPr kumimoji="0" lang="en-US" sz="24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4" name="Picture 3" descr="Shape&#10;&#10;Description automatically generated">
            <a:extLst>
              <a:ext uri="{FF2B5EF4-FFF2-40B4-BE49-F238E27FC236}">
                <a16:creationId xmlns:a16="http://schemas.microsoft.com/office/drawing/2014/main" id="{B6AE2B77-F47F-B7B4-D8CE-10FEBE0119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62" b="49462" l="9084" r="78522">
                        <a14:foregroundMark x1="18014" y1="18077" x2="25250" y2="18462"/>
                        <a14:foregroundMark x1="17783" y1="19769" x2="22864" y2="20538"/>
                        <a14:foregroundMark x1="18091" y1="20231" x2="23711" y2="18308"/>
                        <a14:foregroundMark x1="23711" y1="18308" x2="17398" y2="19769"/>
                        <a14:foregroundMark x1="17398" y1="19769" x2="23326" y2="22077"/>
                        <a14:foregroundMark x1="23326" y1="22077" x2="23249" y2="16692"/>
                        <a14:foregroundMark x1="18784" y1="17769" x2="18938" y2="18385"/>
                        <a14:foregroundMark x1="25866" y1="17846" x2="23788" y2="17462"/>
                        <a14:foregroundMark x1="9546" y1="29692" x2="20554" y2="30077"/>
                        <a14:foregroundMark x1="9084" y1="30923" x2="20323" y2="31077"/>
                        <a14:foregroundMark x1="11008" y1="39846" x2="19323" y2="39538"/>
                        <a14:foregroundMark x1="19323" y1="39538" x2="19477" y2="39538"/>
                        <a14:foregroundMark x1="12240" y1="39385" x2="19015" y2="39000"/>
                        <a14:foregroundMark x1="19015" y1="39000" x2="19169" y2="39000"/>
                        <a14:foregroundMark x1="11393" y1="40462" x2="19400" y2="40769"/>
                        <a14:foregroundMark x1="12086" y1="39231" x2="18784" y2="38923"/>
                        <a14:foregroundMark x1="18784" y1="38923" x2="18938" y2="38923"/>
                        <a14:foregroundMark x1="14242" y1="46000" x2="13703" y2="47462"/>
                        <a14:foregroundMark x1="12163" y1="48923" x2="19400" y2="48538"/>
                        <a14:foregroundMark x1="19400" y1="48538" x2="19400" y2="48538"/>
                        <a14:foregroundMark x1="11085" y1="48615" x2="20939" y2="49077"/>
                        <a14:foregroundMark x1="20092" y1="49385" x2="40185" y2="47923"/>
                        <a14:foregroundMark x1="40185" y1="47923" x2="44958" y2="44923"/>
                        <a14:foregroundMark x1="44958" y1="44923" x2="45651" y2="44000"/>
                        <a14:foregroundMark x1="17706" y1="45769" x2="17167" y2="47769"/>
                        <a14:foregroundMark x1="11316" y1="49385" x2="20631" y2="49308"/>
                        <a14:foregroundMark x1="20631" y1="49308" x2="22094" y2="49462"/>
                        <a14:foregroundMark x1="10624" y1="48231" x2="16166" y2="47923"/>
                        <a14:foregroundMark x1="57660" y1="26462" x2="64742" y2="44769"/>
                        <a14:foregroundMark x1="64742" y1="44769" x2="72671" y2="38462"/>
                        <a14:foregroundMark x1="72671" y1="38462" x2="72209" y2="29769"/>
                        <a14:foregroundMark x1="72209" y1="29769" x2="69900" y2="27769"/>
                        <a14:foregroundMark x1="75751" y1="23923" x2="80062" y2="39538"/>
                        <a14:foregroundMark x1="80062" y1="39538" x2="78522" y2="45308"/>
                        <a14:foregroundMark x1="78522" y1="45308" x2="68976" y2="48923"/>
                        <a14:foregroundMark x1="68976" y1="48923" x2="60277" y2="48231"/>
                        <a14:foregroundMark x1="56351" y1="18231" x2="62510" y2="18385"/>
                        <a14:foregroundMark x1="62510" y1="18385" x2="64280" y2="23462"/>
                        <a14:foregroundMark x1="64280" y1="23462" x2="64126" y2="24000"/>
                        <a14:foregroundMark x1="56505" y1="19846" x2="63048" y2="20154"/>
                        <a14:foregroundMark x1="55196" y1="18077" x2="62818" y2="17923"/>
                        <a14:foregroundMark x1="62818" y1="17923" x2="64511" y2="23154"/>
                        <a14:foregroundMark x1="64511" y1="23154" x2="64434" y2="24000"/>
                        <a14:foregroundMark x1="56736" y1="17308" x2="64973" y2="17923"/>
                        <a14:foregroundMark x1="64973" y1="17923" x2="65050" y2="24308"/>
                        <a14:foregroundMark x1="65050" y1="24308" x2="64742" y2="21231"/>
                        <a14:foregroundMark x1="56120" y1="20615" x2="64280" y2="21154"/>
                        <a14:foregroundMark x1="53888" y1="26846" x2="54426" y2="37308"/>
                        <a14:foregroundMark x1="53657" y1="36538" x2="53888" y2="26000"/>
                        <a14:foregroundMark x1="53657" y1="35462" x2="52887" y2="34538"/>
                        <a14:foregroundMark x1="53657" y1="36769" x2="52348" y2="29077"/>
                        <a14:foregroundMark x1="52348" y1="29077" x2="56659" y2="34154"/>
                        <a14:foregroundMark x1="56659" y1="34154" x2="53580" y2="39538"/>
                        <a14:foregroundMark x1="53580" y1="39538" x2="52348" y2="38615"/>
                        <a14:foregroundMark x1="53041" y1="36077" x2="53811" y2="27308"/>
                        <a14:foregroundMark x1="53811" y1="27308" x2="55581" y2="33769"/>
                        <a14:foregroundMark x1="55581" y1="33769" x2="51424" y2="32385"/>
                      </a14:backgroundRemoval>
                    </a14:imgEffect>
                  </a14:imgLayer>
                </a14:imgProps>
              </a:ext>
              <a:ext uri="{28A0092B-C50C-407E-A947-70E740481C1C}">
                <a14:useLocalDpi xmlns:a14="http://schemas.microsoft.com/office/drawing/2010/main" val="0"/>
              </a:ext>
            </a:extLst>
          </a:blip>
          <a:srcRect l="46758" t="14850" r="13075" b="48279"/>
          <a:stretch/>
        </p:blipFill>
        <p:spPr>
          <a:xfrm>
            <a:off x="5178490" y="1295400"/>
            <a:ext cx="3653674" cy="3356425"/>
          </a:xfrm>
          <a:prstGeom prst="rect">
            <a:avLst/>
          </a:prstGeom>
        </p:spPr>
      </p:pic>
    </p:spTree>
    <p:extLst>
      <p:ext uri="{BB962C8B-B14F-4D97-AF65-F5344CB8AC3E}">
        <p14:creationId xmlns:p14="http://schemas.microsoft.com/office/powerpoint/2010/main" val="386554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Degrees of Burns: Third Degree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defRPr/>
            </a:pPr>
            <a:r>
              <a:rPr lang="en-US" sz="2400" dirty="0">
                <a:solidFill>
                  <a:sysClr val="windowText" lastClr="000000"/>
                </a:solidFill>
              </a:rPr>
              <a:t>Appearance</a:t>
            </a:r>
          </a:p>
          <a:p>
            <a:pPr lvl="1" defTabSz="914400" eaLnBrk="1" hangingPunct="1">
              <a:defRPr/>
            </a:pPr>
            <a:r>
              <a:rPr lang="en-US" sz="2400" dirty="0">
                <a:solidFill>
                  <a:sysClr val="windowText" lastClr="000000"/>
                </a:solidFill>
              </a:rPr>
              <a:t>Discolored</a:t>
            </a:r>
          </a:p>
          <a:p>
            <a:pPr lvl="1" defTabSz="914400" eaLnBrk="1" hangingPunct="1">
              <a:defRPr/>
            </a:pPr>
            <a:r>
              <a:rPr lang="en-US" sz="2400" dirty="0">
                <a:solidFill>
                  <a:sysClr val="windowText" lastClr="000000"/>
                </a:solidFill>
              </a:rPr>
              <a:t>Dry and leathery skin</a:t>
            </a:r>
          </a:p>
          <a:p>
            <a:pPr lvl="1" defTabSz="914400" eaLnBrk="1" hangingPunct="1">
              <a:defRPr/>
            </a:pPr>
            <a:r>
              <a:rPr lang="en-US" sz="2400" dirty="0">
                <a:solidFill>
                  <a:sysClr val="windowText" lastClr="000000"/>
                </a:solidFill>
              </a:rPr>
              <a:t>Lack of pain (nerve endings)</a:t>
            </a:r>
          </a:p>
          <a:p>
            <a:pPr defTabSz="914400" eaLnBrk="1" hangingPunct="1">
              <a:defRPr/>
            </a:pPr>
            <a:r>
              <a:rPr lang="en-US" sz="2400" dirty="0">
                <a:solidFill>
                  <a:sysClr val="windowText" lastClr="000000"/>
                </a:solidFill>
              </a:rPr>
              <a:t>Treatment</a:t>
            </a:r>
          </a:p>
          <a:p>
            <a:pPr lvl="1" defTabSz="914400" eaLnBrk="1" hangingPunct="1">
              <a:defRPr/>
            </a:pPr>
            <a:r>
              <a:rPr lang="en-US" sz="2400" dirty="0">
                <a:solidFill>
                  <a:sysClr val="windowText" lastClr="000000"/>
                </a:solidFill>
              </a:rPr>
              <a:t>Depends on burn surface area</a:t>
            </a:r>
          </a:p>
          <a:p>
            <a:pPr lvl="1" defTabSz="914400" eaLnBrk="1" hangingPunct="1">
              <a:defRPr/>
            </a:pPr>
            <a:r>
              <a:rPr lang="en-US" sz="2400" dirty="0">
                <a:solidFill>
                  <a:sysClr val="windowText" lastClr="000000"/>
                </a:solidFill>
              </a:rPr>
              <a:t>Clean to best of your ability</a:t>
            </a:r>
          </a:p>
          <a:p>
            <a:pPr lvl="1" defTabSz="914400" eaLnBrk="1" hangingPunct="1">
              <a:defRPr/>
            </a:pPr>
            <a:r>
              <a:rPr lang="en-US" sz="2400" dirty="0">
                <a:solidFill>
                  <a:sysClr val="windowText" lastClr="000000"/>
                </a:solidFill>
              </a:rPr>
              <a:t>See a doctor </a:t>
            </a:r>
            <a:r>
              <a:rPr lang="en-US" sz="2400" dirty="0">
                <a:solidFill>
                  <a:sysClr val="windowText" lastClr="000000"/>
                </a:solidFill>
                <a:sym typeface="Wingdings" panose="05000000000000000000" pitchFamily="2" charset="2"/>
              </a:rPr>
              <a:t></a:t>
            </a:r>
            <a:endParaRPr lang="en-US" sz="2400" dirty="0">
              <a:solidFill>
                <a:sysClr val="windowText" lastClr="000000"/>
              </a:solidFill>
            </a:endParaRPr>
          </a:p>
          <a:p>
            <a:pPr lvl="1" defTabSz="914400" eaLnBrk="1" hangingPunct="1">
              <a:defRPr/>
            </a:pPr>
            <a:endParaRPr kumimoji="0" lang="en-US" sz="240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4" name="Picture 3" descr="Shape&#10;&#10;Description automatically generated">
            <a:extLst>
              <a:ext uri="{FF2B5EF4-FFF2-40B4-BE49-F238E27FC236}">
                <a16:creationId xmlns:a16="http://schemas.microsoft.com/office/drawing/2014/main" id="{B6AE2B77-F47F-B7B4-D8CE-10FEBE0119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6462" b="91231" l="9084" r="78522">
                        <a14:foregroundMark x1="18014" y1="18077" x2="25250" y2="18462"/>
                        <a14:foregroundMark x1="17783" y1="19769" x2="22864" y2="20538"/>
                        <a14:foregroundMark x1="18091" y1="20231" x2="23711" y2="18308"/>
                        <a14:foregroundMark x1="23711" y1="18308" x2="17398" y2="19769"/>
                        <a14:foregroundMark x1="17398" y1="19769" x2="23326" y2="22077"/>
                        <a14:foregroundMark x1="23326" y1="22077" x2="23249" y2="16692"/>
                        <a14:foregroundMark x1="18784" y1="17769" x2="18938" y2="18385"/>
                        <a14:foregroundMark x1="25866" y1="17846" x2="23788" y2="17462"/>
                        <a14:foregroundMark x1="9546" y1="29692" x2="18270" y2="29997"/>
                        <a14:foregroundMark x1="9084" y1="30923" x2="20323" y2="31077"/>
                        <a14:foregroundMark x1="11008" y1="39846" x2="19323" y2="39538"/>
                        <a14:foregroundMark x1="19323" y1="39538" x2="19477" y2="39538"/>
                        <a14:foregroundMark x1="12240" y1="39385" x2="19015" y2="39000"/>
                        <a14:foregroundMark x1="19015" y1="39000" x2="19169" y2="39000"/>
                        <a14:foregroundMark x1="11393" y1="40462" x2="19400" y2="40769"/>
                        <a14:foregroundMark x1="12086" y1="39231" x2="18784" y2="38923"/>
                        <a14:foregroundMark x1="18784" y1="38923" x2="18938" y2="38923"/>
                        <a14:foregroundMark x1="14242" y1="46000" x2="13703" y2="47462"/>
                        <a14:foregroundMark x1="12163" y1="48923" x2="19400" y2="48538"/>
                        <a14:foregroundMark x1="19400" y1="48538" x2="19400" y2="48538"/>
                        <a14:foregroundMark x1="20022" y1="49034" x2="20939" y2="49077"/>
                        <a14:foregroundMark x1="11085" y1="48615" x2="19797" y2="49023"/>
                        <a14:foregroundMark x1="38414" y1="48052" x2="40185" y2="47923"/>
                        <a14:foregroundMark x1="20092" y1="49385" x2="35588" y2="48257"/>
                        <a14:foregroundMark x1="40185" y1="47923" x2="44958" y2="44923"/>
                        <a14:foregroundMark x1="44958" y1="44923" x2="45651" y2="44000"/>
                        <a14:foregroundMark x1="17706" y1="45769" x2="17167" y2="47769"/>
                        <a14:foregroundMark x1="19846" y1="49314" x2="20631" y2="49308"/>
                        <a14:foregroundMark x1="11316" y1="49385" x2="19684" y2="49316"/>
                        <a14:foregroundMark x1="20631" y1="49308" x2="22094" y2="49462"/>
                        <a14:foregroundMark x1="10624" y1="48231" x2="16166" y2="47923"/>
                        <a14:foregroundMark x1="60896" y1="34825" x2="64742" y2="44769"/>
                        <a14:foregroundMark x1="58630" y1="28968" x2="58826" y2="29475"/>
                        <a14:foregroundMark x1="71800" y1="39155" x2="72671" y2="38462"/>
                        <a14:foregroundMark x1="69692" y1="40832" x2="71275" y2="39573"/>
                        <a14:foregroundMark x1="68520" y1="41764" x2="69511" y2="40976"/>
                        <a14:foregroundMark x1="64742" y1="44769" x2="68493" y2="41786"/>
                        <a14:foregroundMark x1="72671" y1="38462" x2="72258" y2="30684"/>
                        <a14:foregroundMark x1="70584" y1="28361" x2="69900" y2="27769"/>
                        <a14:foregroundMark x1="75751" y1="23923" x2="80062" y2="39538"/>
                        <a14:foregroundMark x1="80062" y1="39538" x2="78522" y2="45308"/>
                        <a14:foregroundMark x1="78522" y1="45308" x2="68976" y2="48923"/>
                        <a14:foregroundMark x1="68976" y1="48923" x2="60277" y2="48231"/>
                        <a14:foregroundMark x1="56351" y1="18231" x2="62510" y2="18385"/>
                        <a14:foregroundMark x1="62510" y1="18385" x2="64166" y2="23135"/>
                        <a14:foregroundMark x1="56505" y1="19846" x2="63048" y2="20154"/>
                        <a14:foregroundMark x1="55196" y1="18077" x2="62818" y2="17923"/>
                        <a14:foregroundMark x1="62818" y1="17923" x2="64443" y2="22944"/>
                        <a14:foregroundMark x1="56736" y1="17308" x2="64973" y2="17923"/>
                        <a14:foregroundMark x1="64973" y1="17923" x2="65050" y2="24308"/>
                        <a14:foregroundMark x1="65050" y1="24308" x2="64742" y2="21231"/>
                        <a14:foregroundMark x1="56120" y1="20615" x2="64280" y2="21154"/>
                        <a14:foregroundMark x1="54157" y1="32074" x2="54269" y2="34245"/>
                        <a14:foregroundMark x1="53924" y1="27544" x2="53957" y2="28186"/>
                        <a14:foregroundMark x1="53838" y1="28277" x2="53854" y2="27549"/>
                        <a14:foregroundMark x1="53699" y1="34605" x2="53748" y2="32384"/>
                        <a14:foregroundMark x1="53204" y1="34918" x2="52887" y2="34538"/>
                        <a14:foregroundMark x1="52397" y1="29368" x2="52348" y2="29077"/>
                        <a14:foregroundMark x1="53328" y1="34839" x2="53006" y2="32946"/>
                        <a14:foregroundMark x1="54605" y1="31735" x2="55874" y2="33229"/>
                        <a14:foregroundMark x1="52348" y1="29077" x2="52518" y2="29277"/>
                        <a14:foregroundMark x1="52850" y1="38991" x2="52800" y2="38953"/>
                        <a14:foregroundMark x1="53718" y1="28368" x2="53789" y2="27554"/>
                        <a14:foregroundMark x1="53139" y1="34959" x2="53338" y2="32695"/>
                        <a14:foregroundMark x1="54952" y1="31472" x2="55498" y2="33467"/>
                        <a14:foregroundMark x1="53877" y1="27548" x2="54036" y2="28127"/>
                        <a14:foregroundMark x1="55214" y1="33647" x2="53037" y2="32922"/>
                        <a14:foregroundMark x1="35181" y1="71308" x2="39877" y2="77308"/>
                        <a14:foregroundMark x1="39877" y1="77308" x2="38414" y2="76077"/>
                        <a14:foregroundMark x1="30023" y1="75000" x2="35027" y2="76385"/>
                        <a14:foregroundMark x1="17783" y1="64846" x2="25866" y2="65231"/>
                        <a14:foregroundMark x1="25866" y1="65231" x2="16859" y2="63462"/>
                        <a14:foregroundMark x1="16859" y1="63462" x2="24172" y2="64538"/>
                        <a14:foregroundMark x1="24172" y1="64538" x2="24018" y2="63692"/>
                        <a14:foregroundMark x1="17860" y1="62692" x2="24942" y2="62846"/>
                        <a14:foregroundMark x1="24942" y1="62846" x2="22864" y2="63692"/>
                        <a14:foregroundMark x1="26328" y1="63308" x2="27252" y2="70000"/>
                        <a14:foregroundMark x1="27252" y1="70000" x2="26944" y2="70077"/>
                        <a14:foregroundMark x1="26636" y1="69769" x2="25096" y2="80462"/>
                        <a14:foregroundMark x1="25096" y1="80462" x2="34257" y2="84000"/>
                        <a14:foregroundMark x1="34257" y1="84000" x2="35489" y2="83923"/>
                        <a14:foregroundMark x1="25327" y1="87000" x2="32487" y2="93615"/>
                        <a14:foregroundMark x1="32487" y1="93615" x2="37721" y2="91231"/>
                        <a14:foregroundMark x1="37721" y1="91231" x2="38876" y2="88231"/>
                        <a14:foregroundMark x1="41109" y1="83692" x2="40493" y2="72231"/>
                        <a14:foregroundMark x1="40493" y1="72231" x2="43418" y2="78308"/>
                        <a14:foregroundMark x1="43418" y1="78308" x2="43880" y2="82846"/>
                        <a14:foregroundMark x1="12625" y1="77615" x2="15858" y2="85077"/>
                        <a14:foregroundMark x1="15858" y1="85077" x2="19169" y2="77615"/>
                        <a14:foregroundMark x1="19169" y1="77615" x2="17398" y2="84769"/>
                        <a14:foregroundMark x1="17398" y1="84769" x2="17552" y2="85000"/>
                        <a14:foregroundMark x1="17475" y1="87000" x2="11701" y2="79077"/>
                        <a14:foregroundMark x1="11701" y1="79077" x2="16859" y2="78385"/>
                        <a14:foregroundMark x1="11932" y1="79692" x2="12086" y2="82538"/>
                        <a14:foregroundMark x1="10162" y1="82077" x2="13857" y2="84000"/>
                        <a14:foregroundMark x1="11624" y1="78154" x2="17167" y2="78154"/>
                        <a14:foregroundMark x1="18476" y1="81231" x2="17937" y2="71615"/>
                        <a14:foregroundMark x1="11470" y1="77538" x2="12086" y2="82385"/>
                        <a14:foregroundMark x1="11162" y1="78231" x2="16936" y2="78077"/>
                        <a14:foregroundMark x1="16936" y1="78077" x2="11624" y2="77615"/>
                        <a14:foregroundMark x1="11624" y1="77615" x2="18168" y2="77923"/>
                        <a14:foregroundMark x1="10393" y1="82231" x2="12548" y2="79615"/>
                        <a14:foregroundMark x1="10085" y1="82077" x2="12548" y2="78846"/>
                        <a14:foregroundMark x1="17244" y1="79000" x2="18861" y2="73615"/>
                        <a14:foregroundMark x1="18861" y1="73615" x2="18476" y2="72000"/>
                        <a14:foregroundMark x1="32410" y1="68308" x2="37259" y2="67615"/>
                        <a14:foregroundMark x1="12702" y1="82923" x2="12625" y2="83615"/>
                        <a14:foregroundMark x1="13626" y1="83846" x2="9238" y2="84538"/>
                        <a14:backgroundMark x1="48422" y1="18538" x2="39954" y2="18846"/>
                        <a14:backgroundMark x1="39954" y1="18846" x2="27945" y2="28154"/>
                        <a14:backgroundMark x1="27945" y1="28154" x2="59815" y2="25769"/>
                        <a14:backgroundMark x1="59815" y1="25769" x2="40416" y2="40462"/>
                        <a14:backgroundMark x1="40416" y1="40462" x2="64049" y2="24231"/>
                        <a14:backgroundMark x1="64049" y1="24231" x2="49654" y2="47154"/>
                        <a14:backgroundMark x1="49654" y1="47154" x2="64819" y2="29462"/>
                        <a14:backgroundMark x1="64819" y1="29462" x2="35874" y2="47769"/>
                        <a14:backgroundMark x1="35874" y1="47769" x2="18938" y2="28769"/>
                        <a14:backgroundMark x1="18938" y1="28769" x2="23095" y2="27615"/>
                        <a14:backgroundMark x1="71363" y1="39846" x2="71055" y2="28846"/>
                        <a14:backgroundMark x1="71055" y1="28846" x2="67975" y2="40385"/>
                        <a14:backgroundMark x1="67975" y1="40385" x2="65050" y2="36154"/>
                        <a14:backgroundMark x1="20323" y1="43769" x2="25866" y2="44846"/>
                        <a14:backgroundMark x1="25866" y1="44846" x2="23711" y2="43462"/>
                        <a14:backgroundMark x1="20015" y1="48462" x2="25327" y2="40000"/>
                        <a14:backgroundMark x1="18553" y1="35769" x2="29715" y2="43692"/>
                      </a14:backgroundRemoval>
                    </a14:imgEffect>
                  </a14:imgLayer>
                </a14:imgProps>
              </a:ext>
              <a:ext uri="{28A0092B-C50C-407E-A947-70E740481C1C}">
                <a14:useLocalDpi xmlns:a14="http://schemas.microsoft.com/office/drawing/2010/main" val="0"/>
              </a:ext>
            </a:extLst>
          </a:blip>
          <a:srcRect l="6667" t="60045" r="53166" b="3084"/>
          <a:stretch/>
        </p:blipFill>
        <p:spPr>
          <a:xfrm>
            <a:off x="5178490" y="1295400"/>
            <a:ext cx="3653674" cy="3356425"/>
          </a:xfrm>
          <a:prstGeom prst="rect">
            <a:avLst/>
          </a:prstGeom>
        </p:spPr>
      </p:pic>
    </p:spTree>
    <p:extLst>
      <p:ext uri="{BB962C8B-B14F-4D97-AF65-F5344CB8AC3E}">
        <p14:creationId xmlns:p14="http://schemas.microsoft.com/office/powerpoint/2010/main" val="90173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dirty="0">
                <a:solidFill>
                  <a:sysClr val="windowText" lastClr="000000"/>
                </a:solidFill>
              </a:rPr>
              <a:t>Quirky Burns: Electrical </a:t>
            </a:r>
            <a:endPar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150000"/>
              </a:lnSpc>
              <a:defRPr/>
            </a:pPr>
            <a:r>
              <a:rPr lang="en-US" sz="2600" dirty="0">
                <a:solidFill>
                  <a:sysClr val="windowText" lastClr="000000"/>
                </a:solidFill>
              </a:rPr>
              <a:t>Vary in severity but are usually worse than they appear</a:t>
            </a:r>
          </a:p>
          <a:p>
            <a:pPr defTabSz="914400" eaLnBrk="1" hangingPunct="1">
              <a:lnSpc>
                <a:spcPct val="150000"/>
              </a:lnSpc>
              <a:defRPr/>
            </a:pPr>
            <a:r>
              <a:rPr lang="en-US" sz="2600" dirty="0">
                <a:solidFill>
                  <a:sysClr val="windowText" lastClr="000000"/>
                </a:solidFill>
              </a:rPr>
              <a:t>Be cautious but urgent</a:t>
            </a:r>
          </a:p>
          <a:p>
            <a:pPr defTabSz="914400" eaLnBrk="1" hangingPunct="1">
              <a:lnSpc>
                <a:spcPct val="150000"/>
              </a:lnSpc>
              <a:defRPr/>
            </a:pPr>
            <a:r>
              <a:rPr lang="en-US" sz="2600" dirty="0">
                <a:solidFill>
                  <a:sysClr val="windowText" lastClr="000000"/>
                </a:solidFill>
              </a:rPr>
              <a:t>See a health care provider</a:t>
            </a:r>
          </a:p>
          <a:p>
            <a:pPr defTabSz="914400" eaLnBrk="1" hangingPunct="1">
              <a:lnSpc>
                <a:spcPct val="150000"/>
              </a:lnSpc>
              <a:defRPr/>
            </a:pPr>
            <a:r>
              <a:rPr lang="en-US" sz="2600" dirty="0">
                <a:solidFill>
                  <a:sysClr val="windowText" lastClr="000000"/>
                </a:solidFill>
              </a:rPr>
              <a:t>Monitor victim closely</a:t>
            </a:r>
            <a:endParaRPr lang="en-US" sz="2200"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5" name="Picture 4">
            <a:extLst>
              <a:ext uri="{FF2B5EF4-FFF2-40B4-BE49-F238E27FC236}">
                <a16:creationId xmlns:a16="http://schemas.microsoft.com/office/drawing/2014/main" id="{A34856AA-0862-ADCF-7B3D-81C0E8D32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796" y="3458547"/>
            <a:ext cx="4024604" cy="3018453"/>
          </a:xfrm>
          <a:prstGeom prst="rect">
            <a:avLst/>
          </a:prstGeom>
        </p:spPr>
      </p:pic>
    </p:spTree>
    <p:extLst>
      <p:ext uri="{BB962C8B-B14F-4D97-AF65-F5344CB8AC3E}">
        <p14:creationId xmlns:p14="http://schemas.microsoft.com/office/powerpoint/2010/main" val="187346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400" dirty="0">
                <a:solidFill>
                  <a:sysClr val="windowText" lastClr="000000"/>
                </a:solidFill>
              </a:rPr>
              <a:t>Quirky Burns: Chemical</a:t>
            </a:r>
            <a:endPar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defRPr/>
            </a:pPr>
            <a:r>
              <a:rPr lang="en-US" sz="2400" dirty="0">
                <a:solidFill>
                  <a:sysClr val="windowText" lastClr="000000"/>
                </a:solidFill>
              </a:rPr>
              <a:t>Multitude of sources (ex: strong acids, drain cleaner, etc.)</a:t>
            </a:r>
          </a:p>
          <a:p>
            <a:pPr defTabSz="914400" eaLnBrk="1" hangingPunct="1">
              <a:defRPr/>
            </a:pPr>
            <a:r>
              <a:rPr lang="en-US" sz="2400" dirty="0">
                <a:solidFill>
                  <a:sysClr val="windowText" lastClr="000000"/>
                </a:solidFill>
              </a:rPr>
              <a:t>Call EMS depending on severity</a:t>
            </a:r>
          </a:p>
          <a:p>
            <a:pPr lvl="1" defTabSz="914400" eaLnBrk="1" hangingPunct="1">
              <a:defRPr/>
            </a:pPr>
            <a:r>
              <a:rPr lang="en-US" sz="2000" dirty="0">
                <a:solidFill>
                  <a:sysClr val="windowText" lastClr="000000"/>
                </a:solidFill>
              </a:rPr>
              <a:t>911</a:t>
            </a:r>
          </a:p>
          <a:p>
            <a:pPr lvl="1" defTabSz="914400" eaLnBrk="1" hangingPunct="1">
              <a:defRPr/>
            </a:pPr>
            <a:r>
              <a:rPr lang="en-US" sz="2000" dirty="0">
                <a:solidFill>
                  <a:sysClr val="windowText" lastClr="000000"/>
                </a:solidFill>
              </a:rPr>
              <a:t>Poison Control Center: 1-800-222-1222</a:t>
            </a:r>
          </a:p>
          <a:p>
            <a:pPr defTabSz="914400" eaLnBrk="1" hangingPunct="1">
              <a:defRPr/>
            </a:pPr>
            <a:r>
              <a:rPr lang="en-US" sz="2400" dirty="0">
                <a:solidFill>
                  <a:sysClr val="windowText" lastClr="000000"/>
                </a:solidFill>
              </a:rPr>
              <a:t>Procedure</a:t>
            </a:r>
          </a:p>
          <a:p>
            <a:pPr lvl="1" defTabSz="914400" eaLnBrk="1" hangingPunct="1">
              <a:defRPr/>
            </a:pPr>
            <a:r>
              <a:rPr lang="en-US" sz="2400" dirty="0">
                <a:solidFill>
                  <a:sysClr val="windowText" lastClr="000000"/>
                </a:solidFill>
              </a:rPr>
              <a:t>Safely remove excess if possible (dry materials)</a:t>
            </a:r>
          </a:p>
          <a:p>
            <a:pPr lvl="1" defTabSz="914400" eaLnBrk="1" hangingPunct="1">
              <a:defRPr/>
            </a:pPr>
            <a:r>
              <a:rPr lang="en-US" sz="2400" dirty="0">
                <a:solidFill>
                  <a:sysClr val="windowText" lastClr="000000"/>
                </a:solidFill>
              </a:rPr>
              <a:t>Remove contaminated clothing</a:t>
            </a:r>
          </a:p>
          <a:p>
            <a:pPr lvl="1" defTabSz="914400" eaLnBrk="1" hangingPunct="1">
              <a:defRPr/>
            </a:pPr>
            <a:r>
              <a:rPr lang="en-US" sz="2400" dirty="0">
                <a:solidFill>
                  <a:sysClr val="windowText" lastClr="000000"/>
                </a:solidFill>
              </a:rPr>
              <a:t>Rinse wound for 20 mins w/ water</a:t>
            </a:r>
          </a:p>
          <a:p>
            <a:pPr lvl="1" defTabSz="914400" eaLnBrk="1" hangingPunct="1">
              <a:defRPr/>
            </a:pPr>
            <a:r>
              <a:rPr lang="en-US" sz="2400" dirty="0">
                <a:solidFill>
                  <a:sysClr val="windowText" lastClr="000000"/>
                </a:solidFill>
              </a:rPr>
              <a:t>Bandage burn</a:t>
            </a:r>
          </a:p>
          <a:p>
            <a:pPr lvl="1" defTabSz="914400" eaLnBrk="1" hangingPunct="1">
              <a:defRPr/>
            </a:pPr>
            <a:r>
              <a:rPr lang="en-US" sz="2400" dirty="0">
                <a:solidFill>
                  <a:sysClr val="windowText" lastClr="000000"/>
                </a:solidFill>
              </a:rPr>
              <a:t>Rinse and repeat if needed</a:t>
            </a:r>
          </a:p>
          <a:p>
            <a:pPr defTabSz="914400" eaLnBrk="1" hangingPunct="1">
              <a:lnSpc>
                <a:spcPct val="150000"/>
              </a:lnSpc>
              <a:defRPr/>
            </a:pPr>
            <a:endParaRPr lang="en-US" sz="2400" dirty="0">
              <a:solidFill>
                <a:sysClr val="windowText" lastClr="000000"/>
              </a:solidFill>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11175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433</Words>
  <Application>Microsoft Office PowerPoint</Application>
  <PresentationFormat>On-screen Show (4:3)</PresentationFormat>
  <Paragraphs>97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Burn Injuries</vt:lpstr>
      <vt:lpstr>PowerPoint Presentation</vt:lpstr>
      <vt:lpstr>PowerPoint Presentation</vt:lpstr>
      <vt:lpstr>PowerPoint Presentation</vt:lpstr>
      <vt:lpstr>PowerPoint Presentation</vt:lpstr>
      <vt:lpstr>PowerPoint Presentation</vt:lpstr>
      <vt:lpstr>Bleeding  Injuries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Eagle Emergency Readiness Club</dc:creator>
  <cp:lastModifiedBy>Thaddeus S</cp:lastModifiedBy>
  <cp:revision>8</cp:revision>
  <dcterms:created xsi:type="dcterms:W3CDTF">2022-11-06T18:37:04Z</dcterms:created>
  <dcterms:modified xsi:type="dcterms:W3CDTF">2023-01-27T21:50:43Z</dcterms:modified>
  <cp:version>NOV22</cp:version>
</cp:coreProperties>
</file>