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6" r:id="rId2"/>
    <p:sldId id="453" r:id="rId3"/>
    <p:sldId id="257" r:id="rId4"/>
    <p:sldId id="454" r:id="rId5"/>
    <p:sldId id="457" r:id="rId6"/>
    <p:sldId id="458" r:id="rId7"/>
    <p:sldId id="460" r:id="rId8"/>
    <p:sldId id="461" r:id="rId9"/>
    <p:sldId id="455" r:id="rId10"/>
    <p:sldId id="45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1440" y="90"/>
      </p:cViewPr>
      <p:guideLst/>
    </p:cSldViewPr>
  </p:slideViewPr>
  <p:notesTextViewPr>
    <p:cViewPr>
      <p:scale>
        <a:sx n="1" d="1"/>
        <a:sy n="1" d="1"/>
      </p:scale>
      <p:origin x="0" y="0"/>
    </p:cViewPr>
  </p:notesTextViewPr>
  <p:notesViewPr>
    <p:cSldViewPr snapToGrid="0">
      <p:cViewPr varScale="1">
        <p:scale>
          <a:sx n="59" d="100"/>
          <a:sy n="59" d="100"/>
        </p:scale>
        <p:origin x="297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1646D6-01AE-3C93-4FC4-4B1AF9DDEFD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8DC8904-FEEE-F9F1-688E-074271965E6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A68E83-1528-42C9-8329-029BC6521954}" type="datetimeFigureOut">
              <a:rPr lang="en-US" smtClean="0"/>
              <a:t>11/21/2022</a:t>
            </a:fld>
            <a:endParaRPr lang="en-US"/>
          </a:p>
        </p:txBody>
      </p:sp>
      <p:sp>
        <p:nvSpPr>
          <p:cNvPr id="4" name="Footer Placeholder 3">
            <a:extLst>
              <a:ext uri="{FF2B5EF4-FFF2-40B4-BE49-F238E27FC236}">
                <a16:creationId xmlns:a16="http://schemas.microsoft.com/office/drawing/2014/main" id="{ADDD59D8-5C36-B9A0-7714-73D677A2EA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C06EEAB-DAE5-E4A0-2305-9D64621C921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89B7CF-3BF3-4D27-9F2D-F21C01CA9ED8}" type="slidenum">
              <a:rPr lang="en-US" smtClean="0"/>
              <a:t>‹#›</a:t>
            </a:fld>
            <a:endParaRPr lang="en-US"/>
          </a:p>
        </p:txBody>
      </p:sp>
    </p:spTree>
    <p:extLst>
      <p:ext uri="{BB962C8B-B14F-4D97-AF65-F5344CB8AC3E}">
        <p14:creationId xmlns:p14="http://schemas.microsoft.com/office/powerpoint/2010/main" val="1929323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E91D9-6BA9-4FB1-B974-449EC389710E}" type="datetimeFigureOut">
              <a:rPr lang="en-US" smtClean="0"/>
              <a:t>11/21/2022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9619D9-5B6C-4AFD-B92B-F7CD91B2F988}" type="slidenum">
              <a:rPr lang="en-US" smtClean="0"/>
              <a:t>‹#›</a:t>
            </a:fld>
            <a:endParaRPr lang="en-US"/>
          </a:p>
        </p:txBody>
      </p:sp>
    </p:spTree>
    <p:extLst>
      <p:ext uri="{BB962C8B-B14F-4D97-AF65-F5344CB8AC3E}">
        <p14:creationId xmlns:p14="http://schemas.microsoft.com/office/powerpoint/2010/main" val="977688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disclaimer.</a:t>
            </a:r>
          </a:p>
        </p:txBody>
      </p:sp>
    </p:spTree>
    <p:extLst>
      <p:ext uri="{BB962C8B-B14F-4D97-AF65-F5344CB8AC3E}">
        <p14:creationId xmlns:p14="http://schemas.microsoft.com/office/powerpoint/2010/main" val="2646286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F08ADF-C1CC-4A74-BEC6-99F70A186657}"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15698-B935-4761-8DF0-D287E352202D}" type="slidenum">
              <a:rPr lang="en-US" smtClean="0"/>
              <a:t>‹#›</a:t>
            </a:fld>
            <a:endParaRPr lang="en-US"/>
          </a:p>
        </p:txBody>
      </p:sp>
    </p:spTree>
    <p:extLst>
      <p:ext uri="{BB962C8B-B14F-4D97-AF65-F5344CB8AC3E}">
        <p14:creationId xmlns:p14="http://schemas.microsoft.com/office/powerpoint/2010/main" val="1449105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F08ADF-C1CC-4A74-BEC6-99F70A186657}"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15698-B935-4761-8DF0-D287E352202D}" type="slidenum">
              <a:rPr lang="en-US" smtClean="0"/>
              <a:t>‹#›</a:t>
            </a:fld>
            <a:endParaRPr lang="en-US"/>
          </a:p>
        </p:txBody>
      </p:sp>
    </p:spTree>
    <p:extLst>
      <p:ext uri="{BB962C8B-B14F-4D97-AF65-F5344CB8AC3E}">
        <p14:creationId xmlns:p14="http://schemas.microsoft.com/office/powerpoint/2010/main" val="683257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F08ADF-C1CC-4A74-BEC6-99F70A186657}"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15698-B935-4761-8DF0-D287E352202D}" type="slidenum">
              <a:rPr lang="en-US" smtClean="0"/>
              <a:t>‹#›</a:t>
            </a:fld>
            <a:endParaRPr lang="en-US"/>
          </a:p>
        </p:txBody>
      </p:sp>
    </p:spTree>
    <p:extLst>
      <p:ext uri="{BB962C8B-B14F-4D97-AF65-F5344CB8AC3E}">
        <p14:creationId xmlns:p14="http://schemas.microsoft.com/office/powerpoint/2010/main" val="1769482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F08ADF-C1CC-4A74-BEC6-99F70A186657}"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15698-B935-4761-8DF0-D287E352202D}" type="slidenum">
              <a:rPr lang="en-US" smtClean="0"/>
              <a:t>‹#›</a:t>
            </a:fld>
            <a:endParaRPr lang="en-US"/>
          </a:p>
        </p:txBody>
      </p:sp>
    </p:spTree>
    <p:extLst>
      <p:ext uri="{BB962C8B-B14F-4D97-AF65-F5344CB8AC3E}">
        <p14:creationId xmlns:p14="http://schemas.microsoft.com/office/powerpoint/2010/main" val="1039396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F08ADF-C1CC-4A74-BEC6-99F70A186657}"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15698-B935-4761-8DF0-D287E352202D}" type="slidenum">
              <a:rPr lang="en-US" smtClean="0"/>
              <a:t>‹#›</a:t>
            </a:fld>
            <a:endParaRPr lang="en-US"/>
          </a:p>
        </p:txBody>
      </p:sp>
    </p:spTree>
    <p:extLst>
      <p:ext uri="{BB962C8B-B14F-4D97-AF65-F5344CB8AC3E}">
        <p14:creationId xmlns:p14="http://schemas.microsoft.com/office/powerpoint/2010/main" val="3242304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F08ADF-C1CC-4A74-BEC6-99F70A186657}"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315698-B935-4761-8DF0-D287E352202D}" type="slidenum">
              <a:rPr lang="en-US" smtClean="0"/>
              <a:t>‹#›</a:t>
            </a:fld>
            <a:endParaRPr lang="en-US"/>
          </a:p>
        </p:txBody>
      </p:sp>
    </p:spTree>
    <p:extLst>
      <p:ext uri="{BB962C8B-B14F-4D97-AF65-F5344CB8AC3E}">
        <p14:creationId xmlns:p14="http://schemas.microsoft.com/office/powerpoint/2010/main" val="330446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F08ADF-C1CC-4A74-BEC6-99F70A186657}" type="datetimeFigureOut">
              <a:rPr lang="en-US" smtClean="0"/>
              <a:t>11/21/2022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315698-B935-4761-8DF0-D287E352202D}" type="slidenum">
              <a:rPr lang="en-US" smtClean="0"/>
              <a:t>‹#›</a:t>
            </a:fld>
            <a:endParaRPr lang="en-US"/>
          </a:p>
        </p:txBody>
      </p:sp>
    </p:spTree>
    <p:extLst>
      <p:ext uri="{BB962C8B-B14F-4D97-AF65-F5344CB8AC3E}">
        <p14:creationId xmlns:p14="http://schemas.microsoft.com/office/powerpoint/2010/main" val="2258052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F08ADF-C1CC-4A74-BEC6-99F70A186657}" type="datetimeFigureOut">
              <a:rPr lang="en-US" smtClean="0"/>
              <a:t>11/21/2022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315698-B935-4761-8DF0-D287E352202D}" type="slidenum">
              <a:rPr lang="en-US" smtClean="0"/>
              <a:t>‹#›</a:t>
            </a:fld>
            <a:endParaRPr lang="en-US"/>
          </a:p>
        </p:txBody>
      </p:sp>
    </p:spTree>
    <p:extLst>
      <p:ext uri="{BB962C8B-B14F-4D97-AF65-F5344CB8AC3E}">
        <p14:creationId xmlns:p14="http://schemas.microsoft.com/office/powerpoint/2010/main" val="996605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08ADF-C1CC-4A74-BEC6-99F70A186657}" type="datetimeFigureOut">
              <a:rPr lang="en-US" smtClean="0"/>
              <a:t>11/21/2022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315698-B935-4761-8DF0-D287E352202D}" type="slidenum">
              <a:rPr lang="en-US" smtClean="0"/>
              <a:t>‹#›</a:t>
            </a:fld>
            <a:endParaRPr lang="en-US"/>
          </a:p>
        </p:txBody>
      </p:sp>
    </p:spTree>
    <p:extLst>
      <p:ext uri="{BB962C8B-B14F-4D97-AF65-F5344CB8AC3E}">
        <p14:creationId xmlns:p14="http://schemas.microsoft.com/office/powerpoint/2010/main" val="341116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F08ADF-C1CC-4A74-BEC6-99F70A186657}"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315698-B935-4761-8DF0-D287E352202D}" type="slidenum">
              <a:rPr lang="en-US" smtClean="0"/>
              <a:t>‹#›</a:t>
            </a:fld>
            <a:endParaRPr lang="en-US"/>
          </a:p>
        </p:txBody>
      </p:sp>
    </p:spTree>
    <p:extLst>
      <p:ext uri="{BB962C8B-B14F-4D97-AF65-F5344CB8AC3E}">
        <p14:creationId xmlns:p14="http://schemas.microsoft.com/office/powerpoint/2010/main" val="1996158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F08ADF-C1CC-4A74-BEC6-99F70A186657}"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315698-B935-4761-8DF0-D287E352202D}" type="slidenum">
              <a:rPr lang="en-US" smtClean="0"/>
              <a:t>‹#›</a:t>
            </a:fld>
            <a:endParaRPr lang="en-US"/>
          </a:p>
        </p:txBody>
      </p:sp>
    </p:spTree>
    <p:extLst>
      <p:ext uri="{BB962C8B-B14F-4D97-AF65-F5344CB8AC3E}">
        <p14:creationId xmlns:p14="http://schemas.microsoft.com/office/powerpoint/2010/main" val="339195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F08ADF-C1CC-4A74-BEC6-99F70A186657}" type="datetimeFigureOut">
              <a:rPr lang="en-US" smtClean="0"/>
              <a:t>11/21/2022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15698-B935-4761-8DF0-D287E352202D}" type="slidenum">
              <a:rPr lang="en-US" smtClean="0"/>
              <a:t>‹#›</a:t>
            </a:fld>
            <a:endParaRPr lang="en-US"/>
          </a:p>
        </p:txBody>
      </p:sp>
    </p:spTree>
    <p:extLst>
      <p:ext uri="{BB962C8B-B14F-4D97-AF65-F5344CB8AC3E}">
        <p14:creationId xmlns:p14="http://schemas.microsoft.com/office/powerpoint/2010/main" val="407381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A4C8D959-A035-8A56-88FC-5D592F5089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705" y="2059283"/>
            <a:ext cx="3900589" cy="3900589"/>
          </a:xfrm>
          <a:prstGeom prst="rect">
            <a:avLst/>
          </a:prstGeom>
        </p:spPr>
      </p:pic>
      <p:sp>
        <p:nvSpPr>
          <p:cNvPr id="4" name="Rectangle 4">
            <a:extLst>
              <a:ext uri="{FF2B5EF4-FFF2-40B4-BE49-F238E27FC236}">
                <a16:creationId xmlns:a16="http://schemas.microsoft.com/office/drawing/2014/main" id="{F85F8F73-829F-EBCA-1E8B-0DD0EB11C69B}"/>
              </a:ext>
            </a:extLst>
          </p:cNvPr>
          <p:cNvSpPr txBox="1">
            <a:spLocks noChangeArrowheads="1"/>
          </p:cNvSpPr>
          <p:nvPr/>
        </p:nvSpPr>
        <p:spPr>
          <a:xfrm>
            <a:off x="1818481" y="4616208"/>
            <a:ext cx="5430838" cy="1905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a:latin typeface="Times New Roman" panose="02020603050405020304" pitchFamily="18" charset="0"/>
                <a:cs typeface="Times New Roman" panose="02020603050405020304" pitchFamily="18" charset="0"/>
              </a:rPr>
              <a:t>Burn Injuries</a:t>
            </a:r>
          </a:p>
        </p:txBody>
      </p:sp>
      <p:sp>
        <p:nvSpPr>
          <p:cNvPr id="5" name="Rectangle 4">
            <a:extLst>
              <a:ext uri="{FF2B5EF4-FFF2-40B4-BE49-F238E27FC236}">
                <a16:creationId xmlns:a16="http://schemas.microsoft.com/office/drawing/2014/main" id="{D9521325-30A8-DE1F-8060-CFEE00AA7D05}"/>
              </a:ext>
            </a:extLst>
          </p:cNvPr>
          <p:cNvSpPr/>
          <p:nvPr/>
        </p:nvSpPr>
        <p:spPr>
          <a:xfrm>
            <a:off x="304800" y="458845"/>
            <a:ext cx="8458200" cy="1754326"/>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Eagle Emergency Readiness Club</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November 2022</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(Based on </a:t>
            </a:r>
            <a:r>
              <a:rPr lang="en-US" sz="2400" b="1">
                <a:latin typeface="Times New Roman" panose="02020603050405020304" pitchFamily="18" charset="0"/>
                <a:cs typeface="Times New Roman" panose="02020603050405020304" pitchFamily="18" charset="0"/>
              </a:rPr>
              <a:t>Stanford Health Care)</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3768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53A366F-5922-5995-0E41-CED403DB626B}"/>
              </a:ext>
            </a:extLst>
          </p:cNvPr>
          <p:cNvSpPr txBox="1">
            <a:spLocks noRot="1" noChangeArrowheads="1"/>
          </p:cNvSpPr>
          <p:nvPr/>
        </p:nvSpPr>
        <p:spPr bwMode="auto">
          <a:xfrm>
            <a:off x="1752600" y="1524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Times New Roman" pitchFamily="18" charset="0"/>
                <a:ea typeface="Times New Roman" pitchFamily="-84" charset="0"/>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EERC Resources</a:t>
            </a:r>
          </a:p>
        </p:txBody>
      </p:sp>
      <p:sp>
        <p:nvSpPr>
          <p:cNvPr id="11" name="Rectangle 3">
            <a:extLst>
              <a:ext uri="{FF2B5EF4-FFF2-40B4-BE49-F238E27FC236}">
                <a16:creationId xmlns:a16="http://schemas.microsoft.com/office/drawing/2014/main" id="{6B439BA5-0097-83A2-744A-65268FEB2524}"/>
              </a:ext>
            </a:extLst>
          </p:cNvPr>
          <p:cNvSpPr txBox="1">
            <a:spLocks noChangeArrowheads="1"/>
          </p:cNvSpPr>
          <p:nvPr/>
        </p:nvSpPr>
        <p:spPr bwMode="auto">
          <a:xfrm>
            <a:off x="4267200" y="1981200"/>
            <a:ext cx="4601028"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Times New Roman" pitchFamily="-84" charset="0"/>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Times New Roman" pitchFamily="-84" charset="0"/>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Times New Roman" pitchFamily="-84" charset="0"/>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ct val="20000"/>
              </a:spcBef>
              <a:spcAft>
                <a:spcPct val="0"/>
              </a:spcAft>
              <a:buClrTx/>
              <a:buSzTx/>
              <a:buNone/>
              <a:tabLst/>
              <a:defRPr/>
            </a:pPr>
            <a:r>
              <a:rPr kumimoji="0" lang="en-US" sz="32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Find all our Injury Training and Equipment Module Presentations on our website.</a:t>
            </a:r>
          </a:p>
          <a:p>
            <a:pPr marL="0" marR="0" lvl="0" indent="0" algn="ctr" defTabSz="914400" rtl="0" eaLnBrk="1" fontAlgn="base" latinLnBrk="0" hangingPunct="1">
              <a:lnSpc>
                <a:spcPct val="90000"/>
              </a:lnSpc>
              <a:spcBef>
                <a:spcPct val="20000"/>
              </a:spcBef>
              <a:spcAft>
                <a:spcPct val="0"/>
              </a:spcAft>
              <a:buClrTx/>
              <a:buSzTx/>
              <a:buNone/>
              <a:tabLst/>
              <a:defRPr/>
            </a:pPr>
            <a:endParaRPr lang="en-US" b="1" dirty="0">
              <a:solidFill>
                <a:sysClr val="windowText" lastClr="000000"/>
              </a:solidFill>
            </a:endParaRPr>
          </a:p>
          <a:p>
            <a:pPr marL="0" marR="0" lvl="0" indent="0" algn="ctr" defTabSz="914400" rtl="0" eaLnBrk="1" fontAlgn="base" latinLnBrk="0" hangingPunct="1">
              <a:lnSpc>
                <a:spcPct val="90000"/>
              </a:lnSpc>
              <a:spcBef>
                <a:spcPct val="20000"/>
              </a:spcBef>
              <a:spcAft>
                <a:spcPct val="0"/>
              </a:spcAft>
              <a:buClrTx/>
              <a:buSzTx/>
              <a:buNone/>
              <a:tabLst/>
              <a:defRPr/>
            </a:pPr>
            <a:r>
              <a:rPr kumimoji="0" lang="en-US" sz="32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https://eaglelife.erau.edu/EERC/</a:t>
            </a:r>
          </a:p>
        </p:txBody>
      </p:sp>
      <p:pic>
        <p:nvPicPr>
          <p:cNvPr id="2" name="Picture 1" descr="Logo&#10;&#10;Description automatically generated">
            <a:extLst>
              <a:ext uri="{FF2B5EF4-FFF2-40B4-BE49-F238E27FC236}">
                <a16:creationId xmlns:a16="http://schemas.microsoft.com/office/drawing/2014/main" id="{F9CAE794-3B37-D128-7C48-180616573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1429352" cy="1429352"/>
          </a:xfrm>
          <a:prstGeom prst="rect">
            <a:avLst/>
          </a:prstGeom>
        </p:spPr>
      </p:pic>
      <p:pic>
        <p:nvPicPr>
          <p:cNvPr id="3" name="Picture 2" descr="A picture containing text, person&#10;&#10;Description automatically generated">
            <a:extLst>
              <a:ext uri="{FF2B5EF4-FFF2-40B4-BE49-F238E27FC236}">
                <a16:creationId xmlns:a16="http://schemas.microsoft.com/office/drawing/2014/main" id="{939D48AE-370A-FC04-ECA5-0B8FB2A9A2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283" y="2224178"/>
            <a:ext cx="3987292" cy="2409643"/>
          </a:xfrm>
          <a:prstGeom prst="rect">
            <a:avLst/>
          </a:prstGeom>
        </p:spPr>
      </p:pic>
    </p:spTree>
    <p:extLst>
      <p:ext uri="{BB962C8B-B14F-4D97-AF65-F5344CB8AC3E}">
        <p14:creationId xmlns:p14="http://schemas.microsoft.com/office/powerpoint/2010/main" val="124052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 name="Picture 2" descr="Sunset above Watson Lake in Prescott, Arizona Photograph by Miroslav Liska  - Pixels">
            <a:extLst>
              <a:ext uri="{FF2B5EF4-FFF2-40B4-BE49-F238E27FC236}">
                <a16:creationId xmlns:a16="http://schemas.microsoft.com/office/drawing/2014/main" id="{C3E06604-6251-FD6E-5807-86F70FFB77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4" r="10227" b="-1"/>
          <a:stretch/>
        </p:blipFill>
        <p:spPr bwMode="auto">
          <a:xfrm>
            <a:off x="20" y="10"/>
            <a:ext cx="9141694"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Shape 9">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8262707"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p:cNvSpPr txBox="1"/>
          <p:nvPr/>
        </p:nvSpPr>
        <p:spPr>
          <a:xfrm>
            <a:off x="463546" y="4185749"/>
            <a:ext cx="6949328" cy="62283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100" b="1">
                <a:latin typeface="+mj-lt"/>
                <a:ea typeface="+mj-ea"/>
                <a:cs typeface="+mj-cs"/>
              </a:rPr>
              <a:t>Disclaimer</a:t>
            </a:r>
          </a:p>
        </p:txBody>
      </p:sp>
      <p:sp>
        <p:nvSpPr>
          <p:cNvPr id="5" name="Content Placeholder 2"/>
          <p:cNvSpPr>
            <a:spLocks noGrp="1"/>
          </p:cNvSpPr>
          <p:nvPr>
            <p:ph idx="1"/>
          </p:nvPr>
        </p:nvSpPr>
        <p:spPr>
          <a:xfrm>
            <a:off x="463547" y="4970525"/>
            <a:ext cx="7173771" cy="893246"/>
          </a:xfrm>
        </p:spPr>
        <p:txBody>
          <a:bodyPr vert="horz" lIns="91440" tIns="45720" rIns="91440" bIns="45720" rtlCol="0">
            <a:normAutofit/>
          </a:bodyPr>
          <a:lstStyle/>
          <a:p>
            <a:pPr marL="0" indent="0">
              <a:buNone/>
            </a:pPr>
            <a:r>
              <a:rPr lang="en-US" sz="1600" b="1" i="1" dirty="0"/>
              <a:t>“The opinions or assertions contained herein are the private views of the authors and are not to be construed as official or as reflecting the views of any professional medical provider or Embry-Riddle Aeronautical University.”</a:t>
            </a:r>
          </a:p>
        </p:txBody>
      </p:sp>
    </p:spTree>
    <p:extLst>
      <p:ext uri="{BB962C8B-B14F-4D97-AF65-F5344CB8AC3E}">
        <p14:creationId xmlns:p14="http://schemas.microsoft.com/office/powerpoint/2010/main" val="372275550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53A366F-5922-5995-0E41-CED403DB626B}"/>
              </a:ext>
            </a:extLst>
          </p:cNvPr>
          <p:cNvSpPr txBox="1">
            <a:spLocks noRot="1" noChangeArrowheads="1"/>
          </p:cNvSpPr>
          <p:nvPr/>
        </p:nvSpPr>
        <p:spPr bwMode="auto">
          <a:xfrm>
            <a:off x="1752600" y="1524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Times New Roman" pitchFamily="18" charset="0"/>
                <a:ea typeface="Times New Roman" pitchFamily="-84" charset="0"/>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Learning Objectives</a:t>
            </a:r>
          </a:p>
        </p:txBody>
      </p:sp>
      <p:sp>
        <p:nvSpPr>
          <p:cNvPr id="11" name="Rectangle 3">
            <a:extLst>
              <a:ext uri="{FF2B5EF4-FFF2-40B4-BE49-F238E27FC236}">
                <a16:creationId xmlns:a16="http://schemas.microsoft.com/office/drawing/2014/main" id="{6B439BA5-0097-83A2-744A-65268FEB2524}"/>
              </a:ext>
            </a:extLst>
          </p:cNvPr>
          <p:cNvSpPr txBox="1">
            <a:spLocks noChangeArrowheads="1"/>
          </p:cNvSpPr>
          <p:nvPr/>
        </p:nvSpPr>
        <p:spPr bwMode="auto">
          <a:xfrm>
            <a:off x="228600" y="1981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Times New Roman" pitchFamily="-84" charset="0"/>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Times New Roman" pitchFamily="-84" charset="0"/>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Times New Roman" pitchFamily="-84" charset="0"/>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marR="0" lvl="0" indent="-609600" algn="l" defTabSz="914400" rtl="0" eaLnBrk="1" fontAlgn="base" latinLnBrk="0" hangingPunct="1">
              <a:lnSpc>
                <a:spcPct val="150000"/>
              </a:lnSpc>
              <a:spcBef>
                <a:spcPct val="20000"/>
              </a:spcBef>
              <a:spcAft>
                <a:spcPct val="0"/>
              </a:spcAft>
              <a:buClrTx/>
              <a:buSzTx/>
              <a:buFont typeface="Arial" charset="0"/>
              <a:buChar char="•"/>
              <a:tabLst/>
              <a:defRPr/>
            </a:pPr>
            <a:r>
              <a:rPr lang="en-US" sz="3000" dirty="0">
                <a:solidFill>
                  <a:sysClr val="windowText" lastClr="000000"/>
                </a:solidFill>
              </a:rPr>
              <a:t>Degrees of Burns</a:t>
            </a:r>
            <a:endParaRPr kumimoji="0" lang="en-US" sz="300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a:p>
            <a:pPr marL="609600" marR="0" lvl="0" indent="-609600" algn="l" defTabSz="914400" rtl="0" eaLnBrk="1" fontAlgn="base" latinLnBrk="0" hangingPunct="1">
              <a:lnSpc>
                <a:spcPct val="150000"/>
              </a:lnSpc>
              <a:spcBef>
                <a:spcPct val="20000"/>
              </a:spcBef>
              <a:spcAft>
                <a:spcPct val="0"/>
              </a:spcAft>
              <a:buClrTx/>
              <a:buSzTx/>
              <a:buFont typeface="Arial" charset="0"/>
              <a:buChar char="•"/>
              <a:tabLst/>
              <a:defRPr/>
            </a:pPr>
            <a:r>
              <a:rPr kumimoji="0" lang="en-US" sz="300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Quirky Flavors of Burns</a:t>
            </a:r>
            <a:endParaRPr lang="en-US" sz="3000" dirty="0">
              <a:solidFill>
                <a:sysClr val="windowText" lastClr="000000"/>
              </a:solidFill>
            </a:endParaRPr>
          </a:p>
        </p:txBody>
      </p:sp>
      <p:pic>
        <p:nvPicPr>
          <p:cNvPr id="2" name="Picture 1" descr="Logo&#10;&#10;Description automatically generated">
            <a:extLst>
              <a:ext uri="{FF2B5EF4-FFF2-40B4-BE49-F238E27FC236}">
                <a16:creationId xmlns:a16="http://schemas.microsoft.com/office/drawing/2014/main" id="{F9DBA1F3-E45E-2761-0F21-B7B51D35E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1429352" cy="1429352"/>
          </a:xfrm>
          <a:prstGeom prst="rect">
            <a:avLst/>
          </a:prstGeom>
        </p:spPr>
      </p:pic>
    </p:spTree>
    <p:extLst>
      <p:ext uri="{BB962C8B-B14F-4D97-AF65-F5344CB8AC3E}">
        <p14:creationId xmlns:p14="http://schemas.microsoft.com/office/powerpoint/2010/main" val="4258438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53A366F-5922-5995-0E41-CED403DB626B}"/>
              </a:ext>
            </a:extLst>
          </p:cNvPr>
          <p:cNvSpPr txBox="1">
            <a:spLocks noRot="1" noChangeArrowheads="1"/>
          </p:cNvSpPr>
          <p:nvPr/>
        </p:nvSpPr>
        <p:spPr bwMode="auto">
          <a:xfrm>
            <a:off x="1752600" y="1524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Times New Roman" pitchFamily="18" charset="0"/>
                <a:ea typeface="Times New Roman" pitchFamily="-84" charset="0"/>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Degrees of Burns: First Degree</a:t>
            </a:r>
          </a:p>
        </p:txBody>
      </p:sp>
      <p:sp>
        <p:nvSpPr>
          <p:cNvPr id="11" name="Rectangle 3">
            <a:extLst>
              <a:ext uri="{FF2B5EF4-FFF2-40B4-BE49-F238E27FC236}">
                <a16:creationId xmlns:a16="http://schemas.microsoft.com/office/drawing/2014/main" id="{6B439BA5-0097-83A2-744A-65268FEB2524}"/>
              </a:ext>
            </a:extLst>
          </p:cNvPr>
          <p:cNvSpPr txBox="1">
            <a:spLocks noChangeArrowheads="1"/>
          </p:cNvSpPr>
          <p:nvPr/>
        </p:nvSpPr>
        <p:spPr bwMode="auto">
          <a:xfrm>
            <a:off x="228600" y="1981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Times New Roman" pitchFamily="-84" charset="0"/>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Times New Roman" pitchFamily="-84" charset="0"/>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Times New Roman" pitchFamily="-84" charset="0"/>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eaLnBrk="1" hangingPunct="1">
              <a:lnSpc>
                <a:spcPct val="90000"/>
              </a:lnSpc>
              <a:defRPr/>
            </a:pPr>
            <a:r>
              <a:rPr lang="en-US" sz="2400" dirty="0">
                <a:solidFill>
                  <a:sysClr val="windowText" lastClr="000000"/>
                </a:solidFill>
              </a:rPr>
              <a:t>Appearance</a:t>
            </a:r>
          </a:p>
          <a:p>
            <a:pPr lvl="1" defTabSz="914400" eaLnBrk="1" hangingPunct="1">
              <a:lnSpc>
                <a:spcPct val="90000"/>
              </a:lnSpc>
              <a:defRPr/>
            </a:pPr>
            <a:r>
              <a:rPr lang="en-US" sz="2400" dirty="0">
                <a:solidFill>
                  <a:sysClr val="windowText" lastClr="000000"/>
                </a:solidFill>
              </a:rPr>
              <a:t> Red/pink</a:t>
            </a:r>
          </a:p>
          <a:p>
            <a:pPr lvl="1" defTabSz="914400" eaLnBrk="1" hangingPunct="1">
              <a:lnSpc>
                <a:spcPct val="90000"/>
              </a:lnSpc>
              <a:defRPr/>
            </a:pPr>
            <a:r>
              <a:rPr lang="en-US" sz="2400" dirty="0">
                <a:solidFill>
                  <a:sysClr val="windowText" lastClr="000000"/>
                </a:solidFill>
              </a:rPr>
              <a:t>Dry</a:t>
            </a:r>
          </a:p>
          <a:p>
            <a:pPr lvl="1" defTabSz="914400" eaLnBrk="1" hangingPunct="1">
              <a:lnSpc>
                <a:spcPct val="90000"/>
              </a:lnSpc>
              <a:defRPr/>
            </a:pPr>
            <a:r>
              <a:rPr lang="en-US" sz="2400" dirty="0">
                <a:solidFill>
                  <a:sysClr val="windowText" lastClr="000000"/>
                </a:solidFill>
              </a:rPr>
              <a:t>Painful</a:t>
            </a:r>
          </a:p>
          <a:p>
            <a:pPr defTabSz="914400" eaLnBrk="1" hangingPunct="1">
              <a:lnSpc>
                <a:spcPct val="90000"/>
              </a:lnSpc>
              <a:defRPr/>
            </a:pPr>
            <a:r>
              <a:rPr lang="en-US" sz="2400" dirty="0">
                <a:solidFill>
                  <a:sysClr val="windowText" lastClr="000000"/>
                </a:solidFill>
              </a:rPr>
              <a:t>Treatment</a:t>
            </a:r>
          </a:p>
          <a:p>
            <a:pPr lvl="1" defTabSz="914400" eaLnBrk="1" hangingPunct="1">
              <a:lnSpc>
                <a:spcPct val="90000"/>
              </a:lnSpc>
              <a:defRPr/>
            </a:pPr>
            <a:r>
              <a:rPr lang="en-US" sz="2400" dirty="0">
                <a:solidFill>
                  <a:sysClr val="windowText" lastClr="000000"/>
                </a:solidFill>
              </a:rPr>
              <a:t>Cool burned area (&lt; 15 mins)</a:t>
            </a:r>
          </a:p>
          <a:p>
            <a:pPr lvl="1" defTabSz="914400" eaLnBrk="1" hangingPunct="1">
              <a:lnSpc>
                <a:spcPct val="90000"/>
              </a:lnSpc>
              <a:defRPr/>
            </a:pPr>
            <a:r>
              <a:rPr lang="en-US" sz="2400" dirty="0">
                <a:solidFill>
                  <a:sysClr val="windowText" lastClr="000000"/>
                </a:solidFill>
              </a:rPr>
              <a:t>Apply aloe or petroleum jelly</a:t>
            </a:r>
          </a:p>
        </p:txBody>
      </p:sp>
      <p:pic>
        <p:nvPicPr>
          <p:cNvPr id="2" name="Picture 1" descr="Logo&#10;&#10;Description automatically generated">
            <a:extLst>
              <a:ext uri="{FF2B5EF4-FFF2-40B4-BE49-F238E27FC236}">
                <a16:creationId xmlns:a16="http://schemas.microsoft.com/office/drawing/2014/main" id="{68D1FFE4-6E3B-F8AE-842F-6CB5E1191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1429352" cy="1429352"/>
          </a:xfrm>
          <a:prstGeom prst="rect">
            <a:avLst/>
          </a:prstGeom>
        </p:spPr>
      </p:pic>
      <p:pic>
        <p:nvPicPr>
          <p:cNvPr id="4" name="Picture 3" descr="Shape&#10;&#10;Description automatically generated">
            <a:extLst>
              <a:ext uri="{FF2B5EF4-FFF2-40B4-BE49-F238E27FC236}">
                <a16:creationId xmlns:a16="http://schemas.microsoft.com/office/drawing/2014/main" id="{B6AE2B77-F47F-B7B4-D8CE-10FEBE0119A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6462" b="49462" l="9084" r="45651">
                        <a14:foregroundMark x1="18014" y1="18077" x2="25250" y2="18462"/>
                        <a14:foregroundMark x1="17783" y1="19769" x2="22864" y2="20538"/>
                        <a14:foregroundMark x1="18091" y1="20231" x2="23711" y2="18308"/>
                        <a14:foregroundMark x1="23711" y1="18308" x2="17398" y2="19769"/>
                        <a14:foregroundMark x1="17398" y1="19769" x2="23326" y2="22077"/>
                        <a14:foregroundMark x1="23326" y1="22077" x2="23249" y2="16692"/>
                        <a14:foregroundMark x1="18784" y1="17769" x2="18938" y2="18385"/>
                        <a14:foregroundMark x1="25866" y1="17846" x2="23788" y2="17462"/>
                        <a14:foregroundMark x1="9546" y1="29692" x2="20554" y2="30077"/>
                        <a14:foregroundMark x1="9084" y1="30923" x2="20323" y2="31077"/>
                        <a14:foregroundMark x1="11008" y1="39846" x2="19323" y2="39538"/>
                        <a14:foregroundMark x1="19323" y1="39538" x2="19477" y2="39538"/>
                        <a14:foregroundMark x1="12240" y1="39385" x2="19015" y2="39000"/>
                        <a14:foregroundMark x1="19015" y1="39000" x2="19169" y2="39000"/>
                        <a14:foregroundMark x1="11393" y1="40462" x2="19400" y2="40769"/>
                        <a14:foregroundMark x1="12086" y1="39231" x2="18784" y2="38923"/>
                        <a14:foregroundMark x1="18784" y1="38923" x2="18938" y2="38923"/>
                        <a14:foregroundMark x1="14242" y1="46000" x2="13703" y2="47462"/>
                        <a14:foregroundMark x1="12163" y1="48923" x2="19400" y2="48538"/>
                        <a14:foregroundMark x1="19400" y1="48538" x2="19400" y2="48538"/>
                        <a14:foregroundMark x1="11085" y1="48615" x2="20939" y2="49077"/>
                        <a14:foregroundMark x1="20092" y1="49385" x2="40185" y2="47923"/>
                        <a14:foregroundMark x1="40185" y1="47923" x2="44958" y2="44923"/>
                        <a14:foregroundMark x1="44958" y1="44923" x2="45651" y2="44000"/>
                        <a14:foregroundMark x1="17706" y1="45769" x2="17167" y2="47769"/>
                        <a14:foregroundMark x1="11316" y1="49385" x2="20631" y2="49308"/>
                        <a14:foregroundMark x1="20631" y1="49308" x2="22094" y2="49462"/>
                        <a14:foregroundMark x1="10624" y1="48231" x2="16166" y2="47923"/>
                      </a14:backgroundRemoval>
                    </a14:imgEffect>
                  </a14:imgLayer>
                </a14:imgProps>
              </a:ext>
              <a:ext uri="{28A0092B-C50C-407E-A947-70E740481C1C}">
                <a14:useLocalDpi xmlns:a14="http://schemas.microsoft.com/office/drawing/2010/main" val="0"/>
              </a:ext>
            </a:extLst>
          </a:blip>
          <a:srcRect l="8701" t="16373" r="51132" b="46756"/>
          <a:stretch/>
        </p:blipFill>
        <p:spPr>
          <a:xfrm>
            <a:off x="5023018" y="2985796"/>
            <a:ext cx="3688664" cy="3388568"/>
          </a:xfrm>
          <a:prstGeom prst="rect">
            <a:avLst/>
          </a:prstGeom>
        </p:spPr>
      </p:pic>
    </p:spTree>
    <p:extLst>
      <p:ext uri="{BB962C8B-B14F-4D97-AF65-F5344CB8AC3E}">
        <p14:creationId xmlns:p14="http://schemas.microsoft.com/office/powerpoint/2010/main" val="1842695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53A366F-5922-5995-0E41-CED403DB626B}"/>
              </a:ext>
            </a:extLst>
          </p:cNvPr>
          <p:cNvSpPr txBox="1">
            <a:spLocks noRot="1" noChangeArrowheads="1"/>
          </p:cNvSpPr>
          <p:nvPr/>
        </p:nvSpPr>
        <p:spPr bwMode="auto">
          <a:xfrm>
            <a:off x="1752600" y="1524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Times New Roman" pitchFamily="18" charset="0"/>
                <a:ea typeface="Times New Roman" pitchFamily="-84" charset="0"/>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Degrees of Burns: Second Degree</a:t>
            </a:r>
          </a:p>
        </p:txBody>
      </p:sp>
      <p:sp>
        <p:nvSpPr>
          <p:cNvPr id="11" name="Rectangle 3">
            <a:extLst>
              <a:ext uri="{FF2B5EF4-FFF2-40B4-BE49-F238E27FC236}">
                <a16:creationId xmlns:a16="http://schemas.microsoft.com/office/drawing/2014/main" id="{6B439BA5-0097-83A2-744A-65268FEB2524}"/>
              </a:ext>
            </a:extLst>
          </p:cNvPr>
          <p:cNvSpPr txBox="1">
            <a:spLocks noChangeArrowheads="1"/>
          </p:cNvSpPr>
          <p:nvPr/>
        </p:nvSpPr>
        <p:spPr bwMode="auto">
          <a:xfrm>
            <a:off x="228600" y="1981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Times New Roman" pitchFamily="-84" charset="0"/>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Times New Roman" pitchFamily="-84" charset="0"/>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Times New Roman" pitchFamily="-84" charset="0"/>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eaLnBrk="1" hangingPunct="1">
              <a:defRPr/>
            </a:pPr>
            <a:r>
              <a:rPr lang="en-US" sz="2400" dirty="0">
                <a:solidFill>
                  <a:sysClr val="windowText" lastClr="000000"/>
                </a:solidFill>
              </a:rPr>
              <a:t>Appearance</a:t>
            </a:r>
          </a:p>
          <a:p>
            <a:pPr lvl="1" defTabSz="914400" eaLnBrk="1" hangingPunct="1">
              <a:defRPr/>
            </a:pPr>
            <a:r>
              <a:rPr lang="en-US" sz="2400" dirty="0">
                <a:solidFill>
                  <a:sysClr val="windowText" lastClr="000000"/>
                </a:solidFill>
              </a:rPr>
              <a:t>Red</a:t>
            </a:r>
          </a:p>
          <a:p>
            <a:pPr lvl="1" defTabSz="914400" eaLnBrk="1" hangingPunct="1">
              <a:defRPr/>
            </a:pPr>
            <a:r>
              <a:rPr lang="en-US" sz="2400" dirty="0">
                <a:solidFill>
                  <a:sysClr val="windowText" lastClr="000000"/>
                </a:solidFill>
              </a:rPr>
              <a:t>Painful</a:t>
            </a:r>
          </a:p>
          <a:p>
            <a:pPr lvl="1" defTabSz="914400" eaLnBrk="1" hangingPunct="1">
              <a:defRPr/>
            </a:pPr>
            <a:r>
              <a:rPr lang="en-US" sz="2400" dirty="0">
                <a:solidFill>
                  <a:sysClr val="windowText" lastClr="000000"/>
                </a:solidFill>
              </a:rPr>
              <a:t>Dry</a:t>
            </a:r>
          </a:p>
          <a:p>
            <a:pPr lvl="1" defTabSz="914400" eaLnBrk="1" hangingPunct="1">
              <a:defRPr/>
            </a:pPr>
            <a:r>
              <a:rPr lang="en-US" sz="2400" dirty="0">
                <a:solidFill>
                  <a:sysClr val="windowText" lastClr="000000"/>
                </a:solidFill>
              </a:rPr>
              <a:t>Blistered</a:t>
            </a:r>
          </a:p>
          <a:p>
            <a:pPr defTabSz="914400" eaLnBrk="1" hangingPunct="1">
              <a:defRPr/>
            </a:pPr>
            <a:r>
              <a:rPr lang="en-US" sz="2400" dirty="0">
                <a:solidFill>
                  <a:sysClr val="windowText" lastClr="000000"/>
                </a:solidFill>
              </a:rPr>
              <a:t>Treatment</a:t>
            </a:r>
          </a:p>
          <a:p>
            <a:pPr lvl="1" defTabSz="914400" eaLnBrk="1" hangingPunct="1">
              <a:defRPr/>
            </a:pPr>
            <a:r>
              <a:rPr lang="en-US" sz="2400" dirty="0">
                <a:solidFill>
                  <a:sysClr val="windowText" lastClr="000000"/>
                </a:solidFill>
              </a:rPr>
              <a:t>Cool burned area (&lt; 15 mins)</a:t>
            </a:r>
          </a:p>
          <a:p>
            <a:pPr lvl="1" defTabSz="914400" eaLnBrk="1" hangingPunct="1">
              <a:defRPr/>
            </a:pPr>
            <a:r>
              <a:rPr lang="en-US" sz="2400" dirty="0">
                <a:solidFill>
                  <a:sysClr val="windowText" lastClr="000000"/>
                </a:solidFill>
              </a:rPr>
              <a:t>Dress w/ non-stick bandage and antibiotic ointment (non-alcoholic)</a:t>
            </a:r>
          </a:p>
          <a:p>
            <a:pPr lvl="1" defTabSz="914400" eaLnBrk="1" hangingPunct="1">
              <a:defRPr/>
            </a:pPr>
            <a:endParaRPr kumimoji="0" lang="en-US" sz="240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pic>
        <p:nvPicPr>
          <p:cNvPr id="2" name="Picture 1" descr="Logo&#10;&#10;Description automatically generated">
            <a:extLst>
              <a:ext uri="{FF2B5EF4-FFF2-40B4-BE49-F238E27FC236}">
                <a16:creationId xmlns:a16="http://schemas.microsoft.com/office/drawing/2014/main" id="{68D1FFE4-6E3B-F8AE-842F-6CB5E1191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1429352" cy="1429352"/>
          </a:xfrm>
          <a:prstGeom prst="rect">
            <a:avLst/>
          </a:prstGeom>
        </p:spPr>
      </p:pic>
      <p:pic>
        <p:nvPicPr>
          <p:cNvPr id="4" name="Picture 3" descr="Shape&#10;&#10;Description automatically generated">
            <a:extLst>
              <a:ext uri="{FF2B5EF4-FFF2-40B4-BE49-F238E27FC236}">
                <a16:creationId xmlns:a16="http://schemas.microsoft.com/office/drawing/2014/main" id="{B6AE2B77-F47F-B7B4-D8CE-10FEBE0119A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6462" b="49462" l="9084" r="78522">
                        <a14:foregroundMark x1="18014" y1="18077" x2="25250" y2="18462"/>
                        <a14:foregroundMark x1="17783" y1="19769" x2="22864" y2="20538"/>
                        <a14:foregroundMark x1="18091" y1="20231" x2="23711" y2="18308"/>
                        <a14:foregroundMark x1="23711" y1="18308" x2="17398" y2="19769"/>
                        <a14:foregroundMark x1="17398" y1="19769" x2="23326" y2="22077"/>
                        <a14:foregroundMark x1="23326" y1="22077" x2="23249" y2="16692"/>
                        <a14:foregroundMark x1="18784" y1="17769" x2="18938" y2="18385"/>
                        <a14:foregroundMark x1="25866" y1="17846" x2="23788" y2="17462"/>
                        <a14:foregroundMark x1="9546" y1="29692" x2="20554" y2="30077"/>
                        <a14:foregroundMark x1="9084" y1="30923" x2="20323" y2="31077"/>
                        <a14:foregroundMark x1="11008" y1="39846" x2="19323" y2="39538"/>
                        <a14:foregroundMark x1="19323" y1="39538" x2="19477" y2="39538"/>
                        <a14:foregroundMark x1="12240" y1="39385" x2="19015" y2="39000"/>
                        <a14:foregroundMark x1="19015" y1="39000" x2="19169" y2="39000"/>
                        <a14:foregroundMark x1="11393" y1="40462" x2="19400" y2="40769"/>
                        <a14:foregroundMark x1="12086" y1="39231" x2="18784" y2="38923"/>
                        <a14:foregroundMark x1="18784" y1="38923" x2="18938" y2="38923"/>
                        <a14:foregroundMark x1="14242" y1="46000" x2="13703" y2="47462"/>
                        <a14:foregroundMark x1="12163" y1="48923" x2="19400" y2="48538"/>
                        <a14:foregroundMark x1="19400" y1="48538" x2="19400" y2="48538"/>
                        <a14:foregroundMark x1="11085" y1="48615" x2="20939" y2="49077"/>
                        <a14:foregroundMark x1="20092" y1="49385" x2="40185" y2="47923"/>
                        <a14:foregroundMark x1="40185" y1="47923" x2="44958" y2="44923"/>
                        <a14:foregroundMark x1="44958" y1="44923" x2="45651" y2="44000"/>
                        <a14:foregroundMark x1="17706" y1="45769" x2="17167" y2="47769"/>
                        <a14:foregroundMark x1="11316" y1="49385" x2="20631" y2="49308"/>
                        <a14:foregroundMark x1="20631" y1="49308" x2="22094" y2="49462"/>
                        <a14:foregroundMark x1="10624" y1="48231" x2="16166" y2="47923"/>
                        <a14:foregroundMark x1="57660" y1="26462" x2="64742" y2="44769"/>
                        <a14:foregroundMark x1="64742" y1="44769" x2="72671" y2="38462"/>
                        <a14:foregroundMark x1="72671" y1="38462" x2="72209" y2="29769"/>
                        <a14:foregroundMark x1="72209" y1="29769" x2="69900" y2="27769"/>
                        <a14:foregroundMark x1="75751" y1="23923" x2="80062" y2="39538"/>
                        <a14:foregroundMark x1="80062" y1="39538" x2="78522" y2="45308"/>
                        <a14:foregroundMark x1="78522" y1="45308" x2="68976" y2="48923"/>
                        <a14:foregroundMark x1="68976" y1="48923" x2="60277" y2="48231"/>
                        <a14:foregroundMark x1="56351" y1="18231" x2="62510" y2="18385"/>
                        <a14:foregroundMark x1="62510" y1="18385" x2="64280" y2="23462"/>
                        <a14:foregroundMark x1="64280" y1="23462" x2="64126" y2="24000"/>
                        <a14:foregroundMark x1="56505" y1="19846" x2="63048" y2="20154"/>
                        <a14:foregroundMark x1="55196" y1="18077" x2="62818" y2="17923"/>
                        <a14:foregroundMark x1="62818" y1="17923" x2="64511" y2="23154"/>
                        <a14:foregroundMark x1="64511" y1="23154" x2="64434" y2="24000"/>
                        <a14:foregroundMark x1="56736" y1="17308" x2="64973" y2="17923"/>
                        <a14:foregroundMark x1="64973" y1="17923" x2="65050" y2="24308"/>
                        <a14:foregroundMark x1="65050" y1="24308" x2="64742" y2="21231"/>
                        <a14:foregroundMark x1="56120" y1="20615" x2="64280" y2="21154"/>
                        <a14:foregroundMark x1="53888" y1="26846" x2="54426" y2="37308"/>
                        <a14:foregroundMark x1="53657" y1="36538" x2="53888" y2="26000"/>
                        <a14:foregroundMark x1="53657" y1="35462" x2="52887" y2="34538"/>
                        <a14:foregroundMark x1="53657" y1="36769" x2="52348" y2="29077"/>
                        <a14:foregroundMark x1="52348" y1="29077" x2="56659" y2="34154"/>
                        <a14:foregroundMark x1="56659" y1="34154" x2="53580" y2="39538"/>
                        <a14:foregroundMark x1="53580" y1="39538" x2="52348" y2="38615"/>
                        <a14:foregroundMark x1="53041" y1="36077" x2="53811" y2="27308"/>
                        <a14:foregroundMark x1="53811" y1="27308" x2="55581" y2="33769"/>
                        <a14:foregroundMark x1="55581" y1="33769" x2="51424" y2="32385"/>
                      </a14:backgroundRemoval>
                    </a14:imgEffect>
                  </a14:imgLayer>
                </a14:imgProps>
              </a:ext>
              <a:ext uri="{28A0092B-C50C-407E-A947-70E740481C1C}">
                <a14:useLocalDpi xmlns:a14="http://schemas.microsoft.com/office/drawing/2010/main" val="0"/>
              </a:ext>
            </a:extLst>
          </a:blip>
          <a:srcRect l="46758" t="14850" r="13075" b="48279"/>
          <a:stretch/>
        </p:blipFill>
        <p:spPr>
          <a:xfrm>
            <a:off x="5178490" y="1295400"/>
            <a:ext cx="3653674" cy="3356425"/>
          </a:xfrm>
          <a:prstGeom prst="rect">
            <a:avLst/>
          </a:prstGeom>
        </p:spPr>
      </p:pic>
    </p:spTree>
    <p:extLst>
      <p:ext uri="{BB962C8B-B14F-4D97-AF65-F5344CB8AC3E}">
        <p14:creationId xmlns:p14="http://schemas.microsoft.com/office/powerpoint/2010/main" val="3865549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53A366F-5922-5995-0E41-CED403DB626B}"/>
              </a:ext>
            </a:extLst>
          </p:cNvPr>
          <p:cNvSpPr txBox="1">
            <a:spLocks noRot="1" noChangeArrowheads="1"/>
          </p:cNvSpPr>
          <p:nvPr/>
        </p:nvSpPr>
        <p:spPr bwMode="auto">
          <a:xfrm>
            <a:off x="1752600" y="1524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Times New Roman" pitchFamily="18" charset="0"/>
                <a:ea typeface="Times New Roman" pitchFamily="-84" charset="0"/>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Degrees of Burns: Third Degree</a:t>
            </a:r>
          </a:p>
        </p:txBody>
      </p:sp>
      <p:sp>
        <p:nvSpPr>
          <p:cNvPr id="11" name="Rectangle 3">
            <a:extLst>
              <a:ext uri="{FF2B5EF4-FFF2-40B4-BE49-F238E27FC236}">
                <a16:creationId xmlns:a16="http://schemas.microsoft.com/office/drawing/2014/main" id="{6B439BA5-0097-83A2-744A-65268FEB2524}"/>
              </a:ext>
            </a:extLst>
          </p:cNvPr>
          <p:cNvSpPr txBox="1">
            <a:spLocks noChangeArrowheads="1"/>
          </p:cNvSpPr>
          <p:nvPr/>
        </p:nvSpPr>
        <p:spPr bwMode="auto">
          <a:xfrm>
            <a:off x="228600" y="1981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Times New Roman" pitchFamily="-84" charset="0"/>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Times New Roman" pitchFamily="-84" charset="0"/>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Times New Roman" pitchFamily="-84" charset="0"/>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eaLnBrk="1" hangingPunct="1">
              <a:defRPr/>
            </a:pPr>
            <a:r>
              <a:rPr lang="en-US" sz="2400" dirty="0">
                <a:solidFill>
                  <a:sysClr val="windowText" lastClr="000000"/>
                </a:solidFill>
              </a:rPr>
              <a:t>Appearance</a:t>
            </a:r>
          </a:p>
          <a:p>
            <a:pPr lvl="1" defTabSz="914400" eaLnBrk="1" hangingPunct="1">
              <a:defRPr/>
            </a:pPr>
            <a:r>
              <a:rPr lang="en-US" sz="2400" dirty="0">
                <a:solidFill>
                  <a:sysClr val="windowText" lastClr="000000"/>
                </a:solidFill>
              </a:rPr>
              <a:t>Discolored</a:t>
            </a:r>
          </a:p>
          <a:p>
            <a:pPr lvl="1" defTabSz="914400" eaLnBrk="1" hangingPunct="1">
              <a:defRPr/>
            </a:pPr>
            <a:r>
              <a:rPr lang="en-US" sz="2400" dirty="0">
                <a:solidFill>
                  <a:sysClr val="windowText" lastClr="000000"/>
                </a:solidFill>
              </a:rPr>
              <a:t>Dry and leathery skin</a:t>
            </a:r>
          </a:p>
          <a:p>
            <a:pPr lvl="1" defTabSz="914400" eaLnBrk="1" hangingPunct="1">
              <a:defRPr/>
            </a:pPr>
            <a:r>
              <a:rPr lang="en-US" sz="2400" dirty="0">
                <a:solidFill>
                  <a:sysClr val="windowText" lastClr="000000"/>
                </a:solidFill>
              </a:rPr>
              <a:t>Lack of pain (nerve endings)</a:t>
            </a:r>
          </a:p>
          <a:p>
            <a:pPr defTabSz="914400" eaLnBrk="1" hangingPunct="1">
              <a:defRPr/>
            </a:pPr>
            <a:r>
              <a:rPr lang="en-US" sz="2400" dirty="0">
                <a:solidFill>
                  <a:sysClr val="windowText" lastClr="000000"/>
                </a:solidFill>
              </a:rPr>
              <a:t>Treatment</a:t>
            </a:r>
          </a:p>
          <a:p>
            <a:pPr lvl="1" defTabSz="914400" eaLnBrk="1" hangingPunct="1">
              <a:defRPr/>
            </a:pPr>
            <a:r>
              <a:rPr lang="en-US" sz="2400" dirty="0">
                <a:solidFill>
                  <a:sysClr val="windowText" lastClr="000000"/>
                </a:solidFill>
              </a:rPr>
              <a:t>Depends on burn surface area</a:t>
            </a:r>
          </a:p>
          <a:p>
            <a:pPr lvl="1" defTabSz="914400" eaLnBrk="1" hangingPunct="1">
              <a:defRPr/>
            </a:pPr>
            <a:r>
              <a:rPr lang="en-US" sz="2400" dirty="0">
                <a:solidFill>
                  <a:sysClr val="windowText" lastClr="000000"/>
                </a:solidFill>
              </a:rPr>
              <a:t>Clean to best of your ability</a:t>
            </a:r>
          </a:p>
          <a:p>
            <a:pPr lvl="1" defTabSz="914400" eaLnBrk="1" hangingPunct="1">
              <a:defRPr/>
            </a:pPr>
            <a:r>
              <a:rPr lang="en-US" sz="2400" dirty="0">
                <a:solidFill>
                  <a:sysClr val="windowText" lastClr="000000"/>
                </a:solidFill>
              </a:rPr>
              <a:t>See a doctor </a:t>
            </a:r>
            <a:r>
              <a:rPr lang="en-US" sz="2400" dirty="0">
                <a:solidFill>
                  <a:sysClr val="windowText" lastClr="000000"/>
                </a:solidFill>
                <a:sym typeface="Wingdings" panose="05000000000000000000" pitchFamily="2" charset="2"/>
              </a:rPr>
              <a:t></a:t>
            </a:r>
            <a:endParaRPr lang="en-US" sz="2400" dirty="0">
              <a:solidFill>
                <a:sysClr val="windowText" lastClr="000000"/>
              </a:solidFill>
            </a:endParaRPr>
          </a:p>
          <a:p>
            <a:pPr lvl="1" defTabSz="914400" eaLnBrk="1" hangingPunct="1">
              <a:defRPr/>
            </a:pPr>
            <a:endParaRPr kumimoji="0" lang="en-US" sz="240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pic>
        <p:nvPicPr>
          <p:cNvPr id="2" name="Picture 1" descr="Logo&#10;&#10;Description automatically generated">
            <a:extLst>
              <a:ext uri="{FF2B5EF4-FFF2-40B4-BE49-F238E27FC236}">
                <a16:creationId xmlns:a16="http://schemas.microsoft.com/office/drawing/2014/main" id="{68D1FFE4-6E3B-F8AE-842F-6CB5E1191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1429352" cy="1429352"/>
          </a:xfrm>
          <a:prstGeom prst="rect">
            <a:avLst/>
          </a:prstGeom>
        </p:spPr>
      </p:pic>
      <p:pic>
        <p:nvPicPr>
          <p:cNvPr id="4" name="Picture 3" descr="Shape&#10;&#10;Description automatically generated">
            <a:extLst>
              <a:ext uri="{FF2B5EF4-FFF2-40B4-BE49-F238E27FC236}">
                <a16:creationId xmlns:a16="http://schemas.microsoft.com/office/drawing/2014/main" id="{B6AE2B77-F47F-B7B4-D8CE-10FEBE0119A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6462" b="91231" l="9084" r="78522">
                        <a14:foregroundMark x1="18014" y1="18077" x2="25250" y2="18462"/>
                        <a14:foregroundMark x1="17783" y1="19769" x2="22864" y2="20538"/>
                        <a14:foregroundMark x1="18091" y1="20231" x2="23711" y2="18308"/>
                        <a14:foregroundMark x1="23711" y1="18308" x2="17398" y2="19769"/>
                        <a14:foregroundMark x1="17398" y1="19769" x2="23326" y2="22077"/>
                        <a14:foregroundMark x1="23326" y1="22077" x2="23249" y2="16692"/>
                        <a14:foregroundMark x1="18784" y1="17769" x2="18938" y2="18385"/>
                        <a14:foregroundMark x1="25866" y1="17846" x2="23788" y2="17462"/>
                        <a14:foregroundMark x1="9546" y1="29692" x2="18270" y2="29997"/>
                        <a14:foregroundMark x1="9084" y1="30923" x2="20323" y2="31077"/>
                        <a14:foregroundMark x1="11008" y1="39846" x2="19323" y2="39538"/>
                        <a14:foregroundMark x1="19323" y1="39538" x2="19477" y2="39538"/>
                        <a14:foregroundMark x1="12240" y1="39385" x2="19015" y2="39000"/>
                        <a14:foregroundMark x1="19015" y1="39000" x2="19169" y2="39000"/>
                        <a14:foregroundMark x1="11393" y1="40462" x2="19400" y2="40769"/>
                        <a14:foregroundMark x1="12086" y1="39231" x2="18784" y2="38923"/>
                        <a14:foregroundMark x1="18784" y1="38923" x2="18938" y2="38923"/>
                        <a14:foregroundMark x1="14242" y1="46000" x2="13703" y2="47462"/>
                        <a14:foregroundMark x1="12163" y1="48923" x2="19400" y2="48538"/>
                        <a14:foregroundMark x1="19400" y1="48538" x2="19400" y2="48538"/>
                        <a14:foregroundMark x1="20022" y1="49034" x2="20939" y2="49077"/>
                        <a14:foregroundMark x1="11085" y1="48615" x2="19797" y2="49023"/>
                        <a14:foregroundMark x1="38414" y1="48052" x2="40185" y2="47923"/>
                        <a14:foregroundMark x1="20092" y1="49385" x2="35588" y2="48257"/>
                        <a14:foregroundMark x1="40185" y1="47923" x2="44958" y2="44923"/>
                        <a14:foregroundMark x1="44958" y1="44923" x2="45651" y2="44000"/>
                        <a14:foregroundMark x1="17706" y1="45769" x2="17167" y2="47769"/>
                        <a14:foregroundMark x1="19846" y1="49314" x2="20631" y2="49308"/>
                        <a14:foregroundMark x1="11316" y1="49385" x2="19684" y2="49316"/>
                        <a14:foregroundMark x1="20631" y1="49308" x2="22094" y2="49462"/>
                        <a14:foregroundMark x1="10624" y1="48231" x2="16166" y2="47923"/>
                        <a14:foregroundMark x1="60896" y1="34825" x2="64742" y2="44769"/>
                        <a14:foregroundMark x1="58630" y1="28968" x2="58826" y2="29475"/>
                        <a14:foregroundMark x1="71800" y1="39155" x2="72671" y2="38462"/>
                        <a14:foregroundMark x1="69692" y1="40832" x2="71275" y2="39573"/>
                        <a14:foregroundMark x1="68520" y1="41764" x2="69511" y2="40976"/>
                        <a14:foregroundMark x1="64742" y1="44769" x2="68493" y2="41786"/>
                        <a14:foregroundMark x1="72671" y1="38462" x2="72258" y2="30684"/>
                        <a14:foregroundMark x1="70584" y1="28361" x2="69900" y2="27769"/>
                        <a14:foregroundMark x1="75751" y1="23923" x2="80062" y2="39538"/>
                        <a14:foregroundMark x1="80062" y1="39538" x2="78522" y2="45308"/>
                        <a14:foregroundMark x1="78522" y1="45308" x2="68976" y2="48923"/>
                        <a14:foregroundMark x1="68976" y1="48923" x2="60277" y2="48231"/>
                        <a14:foregroundMark x1="56351" y1="18231" x2="62510" y2="18385"/>
                        <a14:foregroundMark x1="62510" y1="18385" x2="64166" y2="23135"/>
                        <a14:foregroundMark x1="56505" y1="19846" x2="63048" y2="20154"/>
                        <a14:foregroundMark x1="55196" y1="18077" x2="62818" y2="17923"/>
                        <a14:foregroundMark x1="62818" y1="17923" x2="64443" y2="22944"/>
                        <a14:foregroundMark x1="56736" y1="17308" x2="64973" y2="17923"/>
                        <a14:foregroundMark x1="64973" y1="17923" x2="65050" y2="24308"/>
                        <a14:foregroundMark x1="65050" y1="24308" x2="64742" y2="21231"/>
                        <a14:foregroundMark x1="56120" y1="20615" x2="64280" y2="21154"/>
                        <a14:foregroundMark x1="54157" y1="32074" x2="54269" y2="34245"/>
                        <a14:foregroundMark x1="53924" y1="27544" x2="53957" y2="28186"/>
                        <a14:foregroundMark x1="53838" y1="28277" x2="53854" y2="27549"/>
                        <a14:foregroundMark x1="53699" y1="34605" x2="53748" y2="32384"/>
                        <a14:foregroundMark x1="53204" y1="34918" x2="52887" y2="34538"/>
                        <a14:foregroundMark x1="52397" y1="29368" x2="52348" y2="29077"/>
                        <a14:foregroundMark x1="53328" y1="34839" x2="53006" y2="32946"/>
                        <a14:foregroundMark x1="54605" y1="31735" x2="55874" y2="33229"/>
                        <a14:foregroundMark x1="52348" y1="29077" x2="52518" y2="29277"/>
                        <a14:foregroundMark x1="52850" y1="38991" x2="52800" y2="38953"/>
                        <a14:foregroundMark x1="53718" y1="28368" x2="53789" y2="27554"/>
                        <a14:foregroundMark x1="53139" y1="34959" x2="53338" y2="32695"/>
                        <a14:foregroundMark x1="54952" y1="31472" x2="55498" y2="33467"/>
                        <a14:foregroundMark x1="53877" y1="27548" x2="54036" y2="28127"/>
                        <a14:foregroundMark x1="55214" y1="33647" x2="53037" y2="32922"/>
                        <a14:foregroundMark x1="35181" y1="71308" x2="39877" y2="77308"/>
                        <a14:foregroundMark x1="39877" y1="77308" x2="38414" y2="76077"/>
                        <a14:foregroundMark x1="30023" y1="75000" x2="35027" y2="76385"/>
                        <a14:foregroundMark x1="17783" y1="64846" x2="25866" y2="65231"/>
                        <a14:foregroundMark x1="25866" y1="65231" x2="16859" y2="63462"/>
                        <a14:foregroundMark x1="16859" y1="63462" x2="24172" y2="64538"/>
                        <a14:foregroundMark x1="24172" y1="64538" x2="24018" y2="63692"/>
                        <a14:foregroundMark x1="17860" y1="62692" x2="24942" y2="62846"/>
                        <a14:foregroundMark x1="24942" y1="62846" x2="22864" y2="63692"/>
                        <a14:foregroundMark x1="26328" y1="63308" x2="27252" y2="70000"/>
                        <a14:foregroundMark x1="27252" y1="70000" x2="26944" y2="70077"/>
                        <a14:foregroundMark x1="26636" y1="69769" x2="25096" y2="80462"/>
                        <a14:foregroundMark x1="25096" y1="80462" x2="34257" y2="84000"/>
                        <a14:foregroundMark x1="34257" y1="84000" x2="35489" y2="83923"/>
                        <a14:foregroundMark x1="25327" y1="87000" x2="32487" y2="93615"/>
                        <a14:foregroundMark x1="32487" y1="93615" x2="37721" y2="91231"/>
                        <a14:foregroundMark x1="37721" y1="91231" x2="38876" y2="88231"/>
                        <a14:foregroundMark x1="41109" y1="83692" x2="40493" y2="72231"/>
                        <a14:foregroundMark x1="40493" y1="72231" x2="43418" y2="78308"/>
                        <a14:foregroundMark x1="43418" y1="78308" x2="43880" y2="82846"/>
                        <a14:foregroundMark x1="12625" y1="77615" x2="15858" y2="85077"/>
                        <a14:foregroundMark x1="15858" y1="85077" x2="19169" y2="77615"/>
                        <a14:foregroundMark x1="19169" y1="77615" x2="17398" y2="84769"/>
                        <a14:foregroundMark x1="17398" y1="84769" x2="17552" y2="85000"/>
                        <a14:foregroundMark x1="17475" y1="87000" x2="11701" y2="79077"/>
                        <a14:foregroundMark x1="11701" y1="79077" x2="16859" y2="78385"/>
                        <a14:foregroundMark x1="11932" y1="79692" x2="12086" y2="82538"/>
                        <a14:foregroundMark x1="10162" y1="82077" x2="13857" y2="84000"/>
                        <a14:foregroundMark x1="11624" y1="78154" x2="17167" y2="78154"/>
                        <a14:foregroundMark x1="18476" y1="81231" x2="17937" y2="71615"/>
                        <a14:foregroundMark x1="11470" y1="77538" x2="12086" y2="82385"/>
                        <a14:foregroundMark x1="11162" y1="78231" x2="16936" y2="78077"/>
                        <a14:foregroundMark x1="16936" y1="78077" x2="11624" y2="77615"/>
                        <a14:foregroundMark x1="11624" y1="77615" x2="18168" y2="77923"/>
                        <a14:foregroundMark x1="10393" y1="82231" x2="12548" y2="79615"/>
                        <a14:foregroundMark x1="10085" y1="82077" x2="12548" y2="78846"/>
                        <a14:foregroundMark x1="17244" y1="79000" x2="18861" y2="73615"/>
                        <a14:foregroundMark x1="18861" y1="73615" x2="18476" y2="72000"/>
                        <a14:foregroundMark x1="32410" y1="68308" x2="37259" y2="67615"/>
                        <a14:foregroundMark x1="12702" y1="82923" x2="12625" y2="83615"/>
                        <a14:foregroundMark x1="13626" y1="83846" x2="9238" y2="84538"/>
                        <a14:backgroundMark x1="48422" y1="18538" x2="39954" y2="18846"/>
                        <a14:backgroundMark x1="39954" y1="18846" x2="27945" y2="28154"/>
                        <a14:backgroundMark x1="27945" y1="28154" x2="59815" y2="25769"/>
                        <a14:backgroundMark x1="59815" y1="25769" x2="40416" y2="40462"/>
                        <a14:backgroundMark x1="40416" y1="40462" x2="64049" y2="24231"/>
                        <a14:backgroundMark x1="64049" y1="24231" x2="49654" y2="47154"/>
                        <a14:backgroundMark x1="49654" y1="47154" x2="64819" y2="29462"/>
                        <a14:backgroundMark x1="64819" y1="29462" x2="35874" y2="47769"/>
                        <a14:backgroundMark x1="35874" y1="47769" x2="18938" y2="28769"/>
                        <a14:backgroundMark x1="18938" y1="28769" x2="23095" y2="27615"/>
                        <a14:backgroundMark x1="71363" y1="39846" x2="71055" y2="28846"/>
                        <a14:backgroundMark x1="71055" y1="28846" x2="67975" y2="40385"/>
                        <a14:backgroundMark x1="67975" y1="40385" x2="65050" y2="36154"/>
                        <a14:backgroundMark x1="20323" y1="43769" x2="25866" y2="44846"/>
                        <a14:backgroundMark x1="25866" y1="44846" x2="23711" y2="43462"/>
                        <a14:backgroundMark x1="20015" y1="48462" x2="25327" y2="40000"/>
                        <a14:backgroundMark x1="18553" y1="35769" x2="29715" y2="43692"/>
                      </a14:backgroundRemoval>
                    </a14:imgEffect>
                  </a14:imgLayer>
                </a14:imgProps>
              </a:ext>
              <a:ext uri="{28A0092B-C50C-407E-A947-70E740481C1C}">
                <a14:useLocalDpi xmlns:a14="http://schemas.microsoft.com/office/drawing/2010/main" val="0"/>
              </a:ext>
            </a:extLst>
          </a:blip>
          <a:srcRect l="6667" t="60045" r="53166" b="3084"/>
          <a:stretch/>
        </p:blipFill>
        <p:spPr>
          <a:xfrm>
            <a:off x="5178490" y="1295400"/>
            <a:ext cx="3653674" cy="3356425"/>
          </a:xfrm>
          <a:prstGeom prst="rect">
            <a:avLst/>
          </a:prstGeom>
        </p:spPr>
      </p:pic>
    </p:spTree>
    <p:extLst>
      <p:ext uri="{BB962C8B-B14F-4D97-AF65-F5344CB8AC3E}">
        <p14:creationId xmlns:p14="http://schemas.microsoft.com/office/powerpoint/2010/main" val="901730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53A366F-5922-5995-0E41-CED403DB626B}"/>
              </a:ext>
            </a:extLst>
          </p:cNvPr>
          <p:cNvSpPr txBox="1">
            <a:spLocks noRot="1" noChangeArrowheads="1"/>
          </p:cNvSpPr>
          <p:nvPr/>
        </p:nvSpPr>
        <p:spPr bwMode="auto">
          <a:xfrm>
            <a:off x="1752600" y="1524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Times New Roman" pitchFamily="18" charset="0"/>
                <a:ea typeface="Times New Roman" pitchFamily="-84" charset="0"/>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400" dirty="0">
                <a:solidFill>
                  <a:sysClr val="windowText" lastClr="000000"/>
                </a:solidFill>
              </a:rPr>
              <a:t>Quirky Burns: Electrical </a:t>
            </a:r>
            <a:endParaRPr kumimoji="0" lang="en-US" sz="44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11" name="Rectangle 3">
            <a:extLst>
              <a:ext uri="{FF2B5EF4-FFF2-40B4-BE49-F238E27FC236}">
                <a16:creationId xmlns:a16="http://schemas.microsoft.com/office/drawing/2014/main" id="{6B439BA5-0097-83A2-744A-65268FEB2524}"/>
              </a:ext>
            </a:extLst>
          </p:cNvPr>
          <p:cNvSpPr txBox="1">
            <a:spLocks noChangeArrowheads="1"/>
          </p:cNvSpPr>
          <p:nvPr/>
        </p:nvSpPr>
        <p:spPr bwMode="auto">
          <a:xfrm>
            <a:off x="228600" y="1981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Times New Roman" pitchFamily="-84" charset="0"/>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Times New Roman" pitchFamily="-84" charset="0"/>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Times New Roman" pitchFamily="-84" charset="0"/>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eaLnBrk="1" hangingPunct="1">
              <a:lnSpc>
                <a:spcPct val="150000"/>
              </a:lnSpc>
              <a:defRPr/>
            </a:pPr>
            <a:r>
              <a:rPr lang="en-US" sz="2600" dirty="0">
                <a:solidFill>
                  <a:sysClr val="windowText" lastClr="000000"/>
                </a:solidFill>
              </a:rPr>
              <a:t>Vary in severity but may be worse than they appear</a:t>
            </a:r>
          </a:p>
          <a:p>
            <a:pPr defTabSz="914400" eaLnBrk="1" hangingPunct="1">
              <a:lnSpc>
                <a:spcPct val="150000"/>
              </a:lnSpc>
              <a:defRPr/>
            </a:pPr>
            <a:r>
              <a:rPr lang="en-US" sz="2600" dirty="0">
                <a:solidFill>
                  <a:sysClr val="windowText" lastClr="000000"/>
                </a:solidFill>
              </a:rPr>
              <a:t>Be cautious but urgent</a:t>
            </a:r>
          </a:p>
          <a:p>
            <a:pPr defTabSz="914400" eaLnBrk="1" hangingPunct="1">
              <a:lnSpc>
                <a:spcPct val="150000"/>
              </a:lnSpc>
              <a:defRPr/>
            </a:pPr>
            <a:r>
              <a:rPr lang="en-US" sz="2600" dirty="0">
                <a:solidFill>
                  <a:sysClr val="windowText" lastClr="000000"/>
                </a:solidFill>
              </a:rPr>
              <a:t>See a health care provider</a:t>
            </a:r>
          </a:p>
          <a:p>
            <a:pPr defTabSz="914400" eaLnBrk="1" hangingPunct="1">
              <a:lnSpc>
                <a:spcPct val="150000"/>
              </a:lnSpc>
              <a:defRPr/>
            </a:pPr>
            <a:r>
              <a:rPr lang="en-US" sz="2600" dirty="0">
                <a:solidFill>
                  <a:sysClr val="windowText" lastClr="000000"/>
                </a:solidFill>
              </a:rPr>
              <a:t>Monitor victim closely</a:t>
            </a:r>
            <a:endParaRPr lang="en-US" sz="2200" dirty="0">
              <a:solidFill>
                <a:sysClr val="windowText" lastClr="000000"/>
              </a:solidFill>
            </a:endParaRPr>
          </a:p>
        </p:txBody>
      </p:sp>
      <p:pic>
        <p:nvPicPr>
          <p:cNvPr id="2" name="Picture 1" descr="Logo&#10;&#10;Description automatically generated">
            <a:extLst>
              <a:ext uri="{FF2B5EF4-FFF2-40B4-BE49-F238E27FC236}">
                <a16:creationId xmlns:a16="http://schemas.microsoft.com/office/drawing/2014/main" id="{68D1FFE4-6E3B-F8AE-842F-6CB5E1191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1429352" cy="1429352"/>
          </a:xfrm>
          <a:prstGeom prst="rect">
            <a:avLst/>
          </a:prstGeom>
        </p:spPr>
      </p:pic>
      <p:pic>
        <p:nvPicPr>
          <p:cNvPr id="5" name="Picture 4">
            <a:extLst>
              <a:ext uri="{FF2B5EF4-FFF2-40B4-BE49-F238E27FC236}">
                <a16:creationId xmlns:a16="http://schemas.microsoft.com/office/drawing/2014/main" id="{A34856AA-0862-ADCF-7B3D-81C0E8D324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9796" y="3458547"/>
            <a:ext cx="4024604" cy="3018453"/>
          </a:xfrm>
          <a:prstGeom prst="rect">
            <a:avLst/>
          </a:prstGeom>
        </p:spPr>
      </p:pic>
    </p:spTree>
    <p:extLst>
      <p:ext uri="{BB962C8B-B14F-4D97-AF65-F5344CB8AC3E}">
        <p14:creationId xmlns:p14="http://schemas.microsoft.com/office/powerpoint/2010/main" val="1873465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53A366F-5922-5995-0E41-CED403DB626B}"/>
              </a:ext>
            </a:extLst>
          </p:cNvPr>
          <p:cNvSpPr txBox="1">
            <a:spLocks noRot="1" noChangeArrowheads="1"/>
          </p:cNvSpPr>
          <p:nvPr/>
        </p:nvSpPr>
        <p:spPr bwMode="auto">
          <a:xfrm>
            <a:off x="1752600" y="1524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Times New Roman" pitchFamily="18" charset="0"/>
                <a:ea typeface="Times New Roman" pitchFamily="-84" charset="0"/>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400" dirty="0">
                <a:solidFill>
                  <a:sysClr val="windowText" lastClr="000000"/>
                </a:solidFill>
              </a:rPr>
              <a:t>Quirky Burns: Chemical</a:t>
            </a:r>
            <a:endParaRPr kumimoji="0" lang="en-US" sz="44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11" name="Rectangle 3">
            <a:extLst>
              <a:ext uri="{FF2B5EF4-FFF2-40B4-BE49-F238E27FC236}">
                <a16:creationId xmlns:a16="http://schemas.microsoft.com/office/drawing/2014/main" id="{6B439BA5-0097-83A2-744A-65268FEB2524}"/>
              </a:ext>
            </a:extLst>
          </p:cNvPr>
          <p:cNvSpPr txBox="1">
            <a:spLocks noChangeArrowheads="1"/>
          </p:cNvSpPr>
          <p:nvPr/>
        </p:nvSpPr>
        <p:spPr bwMode="auto">
          <a:xfrm>
            <a:off x="228600" y="1981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Times New Roman" pitchFamily="-84" charset="0"/>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Times New Roman" pitchFamily="-84" charset="0"/>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Times New Roman" pitchFamily="-84" charset="0"/>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eaLnBrk="1" hangingPunct="1">
              <a:defRPr/>
            </a:pPr>
            <a:r>
              <a:rPr lang="en-US" sz="2400" dirty="0">
                <a:solidFill>
                  <a:sysClr val="windowText" lastClr="000000"/>
                </a:solidFill>
              </a:rPr>
              <a:t>Multitude of sources (ex: strong acids, drain cleaner, etc.)</a:t>
            </a:r>
          </a:p>
          <a:p>
            <a:pPr defTabSz="914400" eaLnBrk="1" hangingPunct="1">
              <a:defRPr/>
            </a:pPr>
            <a:r>
              <a:rPr lang="en-US" sz="2400" dirty="0">
                <a:solidFill>
                  <a:sysClr val="windowText" lastClr="000000"/>
                </a:solidFill>
              </a:rPr>
              <a:t>Call EMS depending on severity</a:t>
            </a:r>
          </a:p>
          <a:p>
            <a:pPr lvl="1" defTabSz="914400" eaLnBrk="1" hangingPunct="1">
              <a:defRPr/>
            </a:pPr>
            <a:r>
              <a:rPr lang="en-US" sz="2000" dirty="0">
                <a:solidFill>
                  <a:sysClr val="windowText" lastClr="000000"/>
                </a:solidFill>
              </a:rPr>
              <a:t>911</a:t>
            </a:r>
          </a:p>
          <a:p>
            <a:pPr lvl="1" defTabSz="914400" eaLnBrk="1" hangingPunct="1">
              <a:defRPr/>
            </a:pPr>
            <a:r>
              <a:rPr lang="en-US" sz="2000" dirty="0">
                <a:solidFill>
                  <a:sysClr val="windowText" lastClr="000000"/>
                </a:solidFill>
              </a:rPr>
              <a:t>Poison Control Center: 1-800-222-1222</a:t>
            </a:r>
          </a:p>
          <a:p>
            <a:pPr defTabSz="914400" eaLnBrk="1" hangingPunct="1">
              <a:defRPr/>
            </a:pPr>
            <a:r>
              <a:rPr lang="en-US" sz="2400" dirty="0">
                <a:solidFill>
                  <a:sysClr val="windowText" lastClr="000000"/>
                </a:solidFill>
              </a:rPr>
              <a:t>Procedure</a:t>
            </a:r>
          </a:p>
          <a:p>
            <a:pPr lvl="1" defTabSz="914400" eaLnBrk="1" hangingPunct="1">
              <a:defRPr/>
            </a:pPr>
            <a:r>
              <a:rPr lang="en-US" sz="2400" dirty="0">
                <a:solidFill>
                  <a:sysClr val="windowText" lastClr="000000"/>
                </a:solidFill>
              </a:rPr>
              <a:t>Safely remove excess if possible (dry materials)</a:t>
            </a:r>
          </a:p>
          <a:p>
            <a:pPr lvl="1" defTabSz="914400" eaLnBrk="1" hangingPunct="1">
              <a:defRPr/>
            </a:pPr>
            <a:r>
              <a:rPr lang="en-US" sz="2400" dirty="0">
                <a:solidFill>
                  <a:sysClr val="windowText" lastClr="000000"/>
                </a:solidFill>
              </a:rPr>
              <a:t>Remove contaminated clothing</a:t>
            </a:r>
          </a:p>
          <a:p>
            <a:pPr lvl="1" defTabSz="914400" eaLnBrk="1" hangingPunct="1">
              <a:defRPr/>
            </a:pPr>
            <a:r>
              <a:rPr lang="en-US" sz="2400" dirty="0">
                <a:solidFill>
                  <a:sysClr val="windowText" lastClr="000000"/>
                </a:solidFill>
              </a:rPr>
              <a:t>Rinse wound for 20 mins w/ water</a:t>
            </a:r>
          </a:p>
          <a:p>
            <a:pPr lvl="1" defTabSz="914400" eaLnBrk="1" hangingPunct="1">
              <a:defRPr/>
            </a:pPr>
            <a:r>
              <a:rPr lang="en-US" sz="2400" dirty="0">
                <a:solidFill>
                  <a:sysClr val="windowText" lastClr="000000"/>
                </a:solidFill>
              </a:rPr>
              <a:t>Bandage burn</a:t>
            </a:r>
          </a:p>
          <a:p>
            <a:pPr lvl="1" defTabSz="914400" eaLnBrk="1" hangingPunct="1">
              <a:defRPr/>
            </a:pPr>
            <a:r>
              <a:rPr lang="en-US" sz="2400" dirty="0">
                <a:solidFill>
                  <a:sysClr val="windowText" lastClr="000000"/>
                </a:solidFill>
              </a:rPr>
              <a:t>Rinse and repeat if needed</a:t>
            </a:r>
          </a:p>
          <a:p>
            <a:pPr defTabSz="914400" eaLnBrk="1" hangingPunct="1">
              <a:lnSpc>
                <a:spcPct val="150000"/>
              </a:lnSpc>
              <a:defRPr/>
            </a:pPr>
            <a:endParaRPr lang="en-US" sz="2400" dirty="0">
              <a:solidFill>
                <a:sysClr val="windowText" lastClr="000000"/>
              </a:solidFill>
            </a:endParaRPr>
          </a:p>
        </p:txBody>
      </p:sp>
      <p:pic>
        <p:nvPicPr>
          <p:cNvPr id="2" name="Picture 1" descr="Logo&#10;&#10;Description automatically generated">
            <a:extLst>
              <a:ext uri="{FF2B5EF4-FFF2-40B4-BE49-F238E27FC236}">
                <a16:creationId xmlns:a16="http://schemas.microsoft.com/office/drawing/2014/main" id="{68D1FFE4-6E3B-F8AE-842F-6CB5E1191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1429352" cy="1429352"/>
          </a:xfrm>
          <a:prstGeom prst="rect">
            <a:avLst/>
          </a:prstGeom>
        </p:spPr>
      </p:pic>
    </p:spTree>
    <p:extLst>
      <p:ext uri="{BB962C8B-B14F-4D97-AF65-F5344CB8AC3E}">
        <p14:creationId xmlns:p14="http://schemas.microsoft.com/office/powerpoint/2010/main" val="111175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53A366F-5922-5995-0E41-CED403DB626B}"/>
              </a:ext>
            </a:extLst>
          </p:cNvPr>
          <p:cNvSpPr txBox="1">
            <a:spLocks noRot="1" noChangeArrowheads="1"/>
          </p:cNvSpPr>
          <p:nvPr/>
        </p:nvSpPr>
        <p:spPr bwMode="auto">
          <a:xfrm>
            <a:off x="1752600" y="1524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Times New Roman" pitchFamily="18" charset="0"/>
                <a:ea typeface="Times New Roman" pitchFamily="-84" charset="0"/>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Summary</a:t>
            </a:r>
          </a:p>
        </p:txBody>
      </p:sp>
      <p:sp>
        <p:nvSpPr>
          <p:cNvPr id="11" name="Rectangle 3">
            <a:extLst>
              <a:ext uri="{FF2B5EF4-FFF2-40B4-BE49-F238E27FC236}">
                <a16:creationId xmlns:a16="http://schemas.microsoft.com/office/drawing/2014/main" id="{6B439BA5-0097-83A2-744A-65268FEB2524}"/>
              </a:ext>
            </a:extLst>
          </p:cNvPr>
          <p:cNvSpPr txBox="1">
            <a:spLocks noChangeArrowheads="1"/>
          </p:cNvSpPr>
          <p:nvPr/>
        </p:nvSpPr>
        <p:spPr bwMode="auto">
          <a:xfrm>
            <a:off x="228600" y="1981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Times New Roman" pitchFamily="-84" charset="0"/>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Times New Roman" pitchFamily="-84" charset="0"/>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Times New Roman" pitchFamily="-84" charset="0"/>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marR="0" lvl="0" indent="-609600" algn="l" defTabSz="914400" rtl="0" eaLnBrk="1" fontAlgn="base" latinLnBrk="0" hangingPunct="1">
              <a:lnSpc>
                <a:spcPct val="150000"/>
              </a:lnSpc>
              <a:spcBef>
                <a:spcPct val="20000"/>
              </a:spcBef>
              <a:spcAft>
                <a:spcPct val="0"/>
              </a:spcAft>
              <a:buClrTx/>
              <a:buSzTx/>
              <a:buFont typeface="Arial" charset="0"/>
              <a:buChar char="•"/>
              <a:tabLst/>
              <a:defRPr/>
            </a:pPr>
            <a:r>
              <a:rPr lang="en-US" sz="3000" dirty="0">
                <a:solidFill>
                  <a:sysClr val="windowText" lastClr="000000"/>
                </a:solidFill>
              </a:rPr>
              <a:t>Degrees of Burns</a:t>
            </a:r>
            <a:endParaRPr kumimoji="0" lang="en-US" sz="300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a:p>
            <a:pPr marL="609600" marR="0" lvl="0" indent="-609600" algn="l" defTabSz="914400" rtl="0" eaLnBrk="1" fontAlgn="base" latinLnBrk="0" hangingPunct="1">
              <a:lnSpc>
                <a:spcPct val="150000"/>
              </a:lnSpc>
              <a:spcBef>
                <a:spcPct val="20000"/>
              </a:spcBef>
              <a:spcAft>
                <a:spcPct val="0"/>
              </a:spcAft>
              <a:buClrTx/>
              <a:buSzTx/>
              <a:buFont typeface="Arial" charset="0"/>
              <a:buChar char="•"/>
              <a:tabLst/>
              <a:defRPr/>
            </a:pPr>
            <a:r>
              <a:rPr kumimoji="0" lang="en-US" sz="300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Quirky Flavors of Burns</a:t>
            </a:r>
            <a:endParaRPr lang="en-US" sz="3000" dirty="0">
              <a:solidFill>
                <a:sysClr val="windowText" lastClr="000000"/>
              </a:solidFill>
            </a:endParaRPr>
          </a:p>
        </p:txBody>
      </p:sp>
      <p:pic>
        <p:nvPicPr>
          <p:cNvPr id="2" name="Picture 1" descr="Logo&#10;&#10;Description automatically generated">
            <a:extLst>
              <a:ext uri="{FF2B5EF4-FFF2-40B4-BE49-F238E27FC236}">
                <a16:creationId xmlns:a16="http://schemas.microsoft.com/office/drawing/2014/main" id="{7FBF7C81-A9BF-100B-D39E-771F48EA77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1429352" cy="1429352"/>
          </a:xfrm>
          <a:prstGeom prst="rect">
            <a:avLst/>
          </a:prstGeom>
        </p:spPr>
      </p:pic>
    </p:spTree>
    <p:extLst>
      <p:ext uri="{BB962C8B-B14F-4D97-AF65-F5344CB8AC3E}">
        <p14:creationId xmlns:p14="http://schemas.microsoft.com/office/powerpoint/2010/main" val="8456458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278</TotalTime>
  <Words>276</Words>
  <PresentationFormat>On-screen Show (4:3)</PresentationFormat>
  <Paragraphs>57</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2022-11-06T18:37:04Z</dcterms:created>
  <dcterms:modified xsi:type="dcterms:W3CDTF">2022-11-21T18:24:08Z</dcterms:modified>
</cp:coreProperties>
</file>